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91" r:id="rId3"/>
    <p:sldId id="261" r:id="rId4"/>
    <p:sldId id="262" r:id="rId5"/>
    <p:sldId id="271" r:id="rId6"/>
    <p:sldId id="283" r:id="rId7"/>
    <p:sldId id="276" r:id="rId8"/>
    <p:sldId id="263" r:id="rId9"/>
    <p:sldId id="260" r:id="rId10"/>
    <p:sldId id="284" r:id="rId11"/>
    <p:sldId id="265" r:id="rId12"/>
    <p:sldId id="286" r:id="rId13"/>
    <p:sldId id="275" r:id="rId14"/>
    <p:sldId id="267" r:id="rId15"/>
    <p:sldId id="268" r:id="rId16"/>
    <p:sldId id="289" r:id="rId17"/>
    <p:sldId id="290" r:id="rId18"/>
    <p:sldId id="269" r:id="rId19"/>
    <p:sldId id="277" r:id="rId20"/>
    <p:sldId id="270"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26617D-72CA-42FB-83CF-B0E18B752B20}" name="Gary Kong" initials="GK" userId="S::garykong@berkeley.edu::4e27c388-243f-40bf-947f-efb853b080d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3E8853"/>
    <a:srgbClr val="1672B1"/>
    <a:srgbClr val="FF7A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0"/>
    <p:restoredTop sz="74558"/>
  </p:normalViewPr>
  <p:slideViewPr>
    <p:cSldViewPr snapToGrid="0" snapToObjects="1">
      <p:cViewPr varScale="1">
        <p:scale>
          <a:sx n="94" d="100"/>
          <a:sy n="94" d="100"/>
        </p:scale>
        <p:origin x="2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5E893-28C5-A447-9A8D-06BA42785A5B}" type="datetimeFigureOut">
              <a:rPr lang="en-US" smtClean="0"/>
              <a:t>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4FA7C-1AFF-EF40-AA86-7418E380AED7}" type="slidenum">
              <a:rPr lang="en-US" smtClean="0"/>
              <a:t>‹#›</a:t>
            </a:fld>
            <a:endParaRPr lang="en-US"/>
          </a:p>
        </p:txBody>
      </p:sp>
    </p:spTree>
    <p:extLst>
      <p:ext uri="{BB962C8B-B14F-4D97-AF65-F5344CB8AC3E}">
        <p14:creationId xmlns:p14="http://schemas.microsoft.com/office/powerpoint/2010/main" val="271975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Luis and I are very happy to share the outcomes of our final project for W205.</a:t>
            </a:r>
          </a:p>
        </p:txBody>
      </p:sp>
      <p:sp>
        <p:nvSpPr>
          <p:cNvPr id="4" name="Slide Number Placeholder 3"/>
          <p:cNvSpPr>
            <a:spLocks noGrp="1"/>
          </p:cNvSpPr>
          <p:nvPr>
            <p:ph type="sldNum" sz="quarter" idx="5"/>
          </p:nvPr>
        </p:nvSpPr>
        <p:spPr/>
        <p:txBody>
          <a:bodyPr/>
          <a:lstStyle/>
          <a:p>
            <a:fld id="{5E24FA7C-1AFF-EF40-AA86-7418E380AED7}" type="slidenum">
              <a:rPr lang="en-US" smtClean="0"/>
              <a:t>1</a:t>
            </a:fld>
            <a:endParaRPr lang="en-US"/>
          </a:p>
        </p:txBody>
      </p:sp>
    </p:spTree>
    <p:extLst>
      <p:ext uri="{BB962C8B-B14F-4D97-AF65-F5344CB8AC3E}">
        <p14:creationId xmlns:p14="http://schemas.microsoft.com/office/powerpoint/2010/main" val="372888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the different last-mile transport options using the same criteria as before.</a:t>
            </a:r>
          </a:p>
          <a:p>
            <a:endParaRPr lang="en-US" dirty="0"/>
          </a:p>
          <a:p>
            <a:r>
              <a:rPr lang="en-US" dirty="0"/>
              <a:t>I won’t go into detail but there are three things to highlight.</a:t>
            </a:r>
          </a:p>
          <a:p>
            <a:endParaRPr lang="en-US" dirty="0"/>
          </a:p>
          <a:p>
            <a:r>
              <a:rPr lang="en-US" dirty="0"/>
              <a:t>First, delivery vans have much higher range than drones or robots. As we will explain in the next slide, this has a significant impact on the number of pickup locations that would be needed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Second, delivery vans seem to have quite higher costs than drones or robots</a:t>
            </a:r>
          </a:p>
          <a:p>
            <a:pPr marL="171450" lvl="0" indent="-171450">
              <a:buFont typeface="Arial" panose="020B0604020202020204" pitchFamily="34" charset="0"/>
              <a:buChar char="•"/>
            </a:pPr>
            <a:r>
              <a:rPr lang="en-US" dirty="0"/>
              <a:t>The lower end of the estimate of $5 per delivery is based on average cost of $2.5 per mile, and average delivery distance of 2 miles</a:t>
            </a:r>
          </a:p>
          <a:p>
            <a:pPr marL="171450" lvl="0" indent="-171450">
              <a:buFont typeface="Arial" panose="020B0604020202020204" pitchFamily="34" charset="0"/>
              <a:buChar char="•"/>
            </a:pPr>
            <a:r>
              <a:rPr lang="en-US" dirty="0"/>
              <a:t>The higher end of the estimate of $12 is based on Peak Delivery’s 18% commission, since order values are on average $56 in the Berkeley delivery trial run</a:t>
            </a:r>
          </a:p>
          <a:p>
            <a:pPr marL="171450" lvl="0" indent="-171450">
              <a:buFont typeface="Arial" panose="020B0604020202020204" pitchFamily="34" charset="0"/>
              <a:buChar char="•"/>
            </a:pPr>
            <a:r>
              <a:rPr lang="en-US" dirty="0"/>
              <a:t>We expect that figures would be closer to the lower range as we assume there would be scope to negotiate fees with Peak Delivery</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Third, feasibility is low for delivery drones and robots</a:t>
            </a:r>
          </a:p>
          <a:p>
            <a:pPr marL="171450" lvl="0" indent="-171450">
              <a:buFont typeface="Arial" panose="020B0604020202020204" pitchFamily="34" charset="0"/>
              <a:buChar char="•"/>
            </a:pPr>
            <a:r>
              <a:rPr lang="en-US" dirty="0"/>
              <a:t>There are no commercial services available for either of these options in the Bay Area</a:t>
            </a:r>
          </a:p>
          <a:p>
            <a:pPr marL="171450" lvl="0" indent="-171450">
              <a:buFont typeface="Arial" panose="020B0604020202020204" pitchFamily="34" charset="0"/>
              <a:buChar char="•"/>
            </a:pPr>
            <a:r>
              <a:rPr lang="en-US" dirty="0"/>
              <a:t>There are strict regulations for both drones and robots that are likely to limit scalability of these options</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Considering all this, we believe that delivery vans are the best last-mile transport option</a:t>
            </a:r>
          </a:p>
        </p:txBody>
      </p:sp>
      <p:sp>
        <p:nvSpPr>
          <p:cNvPr id="4" name="Slide Number Placeholder 3"/>
          <p:cNvSpPr>
            <a:spLocks noGrp="1"/>
          </p:cNvSpPr>
          <p:nvPr>
            <p:ph type="sldNum" sz="quarter" idx="5"/>
          </p:nvPr>
        </p:nvSpPr>
        <p:spPr/>
        <p:txBody>
          <a:bodyPr/>
          <a:lstStyle/>
          <a:p>
            <a:fld id="{5E24FA7C-1AFF-EF40-AA86-7418E380AED7}" type="slidenum">
              <a:rPr lang="en-US" smtClean="0"/>
              <a:t>11</a:t>
            </a:fld>
            <a:endParaRPr lang="en-US"/>
          </a:p>
        </p:txBody>
      </p:sp>
    </p:spTree>
    <p:extLst>
      <p:ext uri="{BB962C8B-B14F-4D97-AF65-F5344CB8AC3E}">
        <p14:creationId xmlns:p14="http://schemas.microsoft.com/office/powerpoint/2010/main" val="308820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considered the implications of using vans vs. robots or drones in terms of the number of pickup locations needed.</a:t>
            </a:r>
          </a:p>
          <a:p>
            <a:endParaRPr lang="en-US" dirty="0"/>
          </a:p>
          <a:p>
            <a:r>
              <a:rPr lang="en-US" dirty="0"/>
              <a:t>The chart on the right shows the population served on the Y axis, by number of pickup locations on the X axis. The blue line is for delivery vans, and orange is for robots or drones</a:t>
            </a:r>
          </a:p>
          <a:p>
            <a:endParaRPr lang="en-US" dirty="0"/>
          </a:p>
          <a:p>
            <a:r>
              <a:rPr lang="en-US" dirty="0"/>
              <a:t>Here the order of selection of stations is based on an algorithm designed to choose the set of stations that minimize average distances from stations to the population.</a:t>
            </a:r>
          </a:p>
          <a:p>
            <a:endParaRPr lang="en-US" dirty="0"/>
          </a:p>
          <a:p>
            <a:r>
              <a:rPr lang="en-US" dirty="0"/>
              <a:t>Key points here:</a:t>
            </a:r>
          </a:p>
          <a:p>
            <a:pPr marL="171450" indent="-171450">
              <a:buFontTx/>
              <a:buChar char="-"/>
            </a:pPr>
            <a:r>
              <a:rPr lang="en-US" dirty="0"/>
              <a:t>Using delivery vans, AGM reaches 64% of the addressable population with just 9 stations. If we included all stations, about 85% of the population could be served</a:t>
            </a:r>
          </a:p>
          <a:p>
            <a:pPr marL="171450" indent="-171450">
              <a:buFontTx/>
              <a:buChar char="-"/>
            </a:pPr>
            <a:r>
              <a:rPr lang="en-US" dirty="0"/>
              <a:t>Using delivery robots or drones, AGM only reaches 2% of the addressable population with 9 stations. If we included all stations, less than a quarter of the population could be served</a:t>
            </a:r>
          </a:p>
          <a:p>
            <a:pPr marL="171450" indent="-171450">
              <a:buFontTx/>
              <a:buChar char="-"/>
            </a:pPr>
            <a:endParaRPr lang="en-US" dirty="0"/>
          </a:p>
          <a:p>
            <a:pPr marL="0" indent="0">
              <a:buFontTx/>
              <a:buNone/>
            </a:pPr>
            <a:r>
              <a:rPr lang="en-US" dirty="0"/>
              <a:t>So, even though running costs of delivery vans is higher than robots or drones, AGM would need far fewer pickup locations to serve the same amount of people, and can also address a wider customer base overall.</a:t>
            </a:r>
          </a:p>
        </p:txBody>
      </p:sp>
      <p:sp>
        <p:nvSpPr>
          <p:cNvPr id="4" name="Slide Number Placeholder 3"/>
          <p:cNvSpPr>
            <a:spLocks noGrp="1"/>
          </p:cNvSpPr>
          <p:nvPr>
            <p:ph type="sldNum" sz="quarter" idx="5"/>
          </p:nvPr>
        </p:nvSpPr>
        <p:spPr/>
        <p:txBody>
          <a:bodyPr/>
          <a:lstStyle/>
          <a:p>
            <a:fld id="{5E24FA7C-1AFF-EF40-AA86-7418E380AED7}" type="slidenum">
              <a:rPr lang="en-US" smtClean="0"/>
              <a:t>12</a:t>
            </a:fld>
            <a:endParaRPr lang="en-US"/>
          </a:p>
        </p:txBody>
      </p:sp>
    </p:spTree>
    <p:extLst>
      <p:ext uri="{BB962C8B-B14F-4D97-AF65-F5344CB8AC3E}">
        <p14:creationId xmlns:p14="http://schemas.microsoft.com/office/powerpoint/2010/main" val="4073900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Then</a:t>
            </a:r>
            <a:r>
              <a:rPr lang="es-ES" dirty="0"/>
              <a:t>, </a:t>
            </a:r>
            <a:r>
              <a:rPr lang="es-ES" dirty="0" err="1"/>
              <a:t>it</a:t>
            </a:r>
            <a:r>
              <a:rPr lang="es-ES" dirty="0"/>
              <a:t> comes </a:t>
            </a:r>
            <a:r>
              <a:rPr lang="es-ES" dirty="0" err="1"/>
              <a:t>our</a:t>
            </a:r>
            <a:r>
              <a:rPr lang="es-ES" dirty="0"/>
              <a:t> </a:t>
            </a:r>
            <a:r>
              <a:rPr lang="es-ES" dirty="0" err="1"/>
              <a:t>next</a:t>
            </a:r>
            <a:r>
              <a:rPr lang="es-ES" dirty="0"/>
              <a:t> </a:t>
            </a:r>
            <a:r>
              <a:rPr lang="es-ES" dirty="0" err="1"/>
              <a:t>question</a:t>
            </a:r>
            <a:r>
              <a:rPr lang="es-ES" dirty="0"/>
              <a:t>, </a:t>
            </a:r>
            <a:r>
              <a:rPr lang="es-ES" dirty="0" err="1"/>
              <a:t>What</a:t>
            </a:r>
            <a:r>
              <a:rPr lang="es-ES" dirty="0"/>
              <a:t> </a:t>
            </a:r>
            <a:r>
              <a:rPr lang="es-ES" dirty="0" err="1"/>
              <a:t>would</a:t>
            </a:r>
            <a:r>
              <a:rPr lang="es-ES" dirty="0"/>
              <a:t> be </a:t>
            </a:r>
            <a:r>
              <a:rPr lang="es-ES" dirty="0" err="1"/>
              <a:t>the</a:t>
            </a:r>
            <a:r>
              <a:rPr lang="es-ES" dirty="0"/>
              <a:t> </a:t>
            </a:r>
            <a:r>
              <a:rPr lang="es-ES" dirty="0" err="1"/>
              <a:t>optimal</a:t>
            </a:r>
            <a:r>
              <a:rPr lang="es-ES" dirty="0"/>
              <a:t> </a:t>
            </a:r>
            <a:r>
              <a:rPr lang="es-ES" dirty="0" err="1"/>
              <a:t>model</a:t>
            </a:r>
            <a:r>
              <a:rPr lang="es-ES" dirty="0"/>
              <a:t> </a:t>
            </a:r>
            <a:r>
              <a:rPr lang="es-ES" dirty="0" err="1"/>
              <a:t>for</a:t>
            </a:r>
            <a:r>
              <a:rPr lang="es-ES" dirty="0"/>
              <a:t> </a:t>
            </a:r>
            <a:r>
              <a:rPr lang="es-ES" dirty="0" err="1"/>
              <a:t>AGM’s</a:t>
            </a:r>
            <a:r>
              <a:rPr lang="es-ES" dirty="0"/>
              <a:t> future </a:t>
            </a:r>
            <a:r>
              <a:rPr lang="es-ES" dirty="0" err="1"/>
              <a:t>business</a:t>
            </a:r>
            <a:endParaRPr lang="en-US" dirty="0"/>
          </a:p>
        </p:txBody>
      </p:sp>
      <p:sp>
        <p:nvSpPr>
          <p:cNvPr id="4" name="Slide Number Placeholder 3"/>
          <p:cNvSpPr>
            <a:spLocks noGrp="1"/>
          </p:cNvSpPr>
          <p:nvPr>
            <p:ph type="sldNum" sz="quarter" idx="5"/>
          </p:nvPr>
        </p:nvSpPr>
        <p:spPr/>
        <p:txBody>
          <a:bodyPr/>
          <a:lstStyle/>
          <a:p>
            <a:fld id="{5E24FA7C-1AFF-EF40-AA86-7418E380AED7}" type="slidenum">
              <a:rPr lang="en-US" smtClean="0"/>
              <a:t>13</a:t>
            </a:fld>
            <a:endParaRPr lang="en-US"/>
          </a:p>
        </p:txBody>
      </p:sp>
    </p:spTree>
    <p:extLst>
      <p:ext uri="{BB962C8B-B14F-4D97-AF65-F5344CB8AC3E}">
        <p14:creationId xmlns:p14="http://schemas.microsoft.com/office/powerpoint/2010/main" val="355285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believe that pickup locations should be in BART stations because of ease of Access, customer footfall, and convenience.</a:t>
            </a:r>
          </a:p>
          <a:p>
            <a:endParaRPr lang="en-US" noProof="0" dirty="0"/>
          </a:p>
          <a:p>
            <a:r>
              <a:rPr lang="en-US" noProof="0" dirty="0"/>
              <a:t>In our model, kitchens will prepare meals and deliver them to selected BART stations or stores using both vans and the BART network. Customers can order for delivery or directly pick up food from pickup locations. The deliveries are served from the nearest pickup location, as long as the customer is within a 5-mile range.</a:t>
            </a:r>
          </a:p>
          <a:p>
            <a:endParaRPr lang="en-US" noProof="0" dirty="0"/>
          </a:p>
          <a:p>
            <a:r>
              <a:rPr lang="en-US" noProof="0" dirty="0"/>
              <a:t>The key benefits of this model are:</a:t>
            </a:r>
          </a:p>
          <a:p>
            <a:endParaRPr lang="en-US" noProof="0" dirty="0"/>
          </a:p>
          <a:p>
            <a:r>
              <a:rPr lang="en-US" noProof="0" dirty="0"/>
              <a:t>By placing pick up locations in BART stations, we leverage the BART infrastructure for transporting food, both from kitchens to pickup locations and in between BART stations</a:t>
            </a:r>
          </a:p>
          <a:p>
            <a:endParaRPr lang="en-US" noProof="0" dirty="0"/>
          </a:p>
          <a:p>
            <a:r>
              <a:rPr lang="en-US" noProof="0" dirty="0"/>
              <a:t>Also, we will strategically select stations with high customer footfall, which will improve sales without incurring extra costs like advertising costs</a:t>
            </a:r>
            <a:endParaRPr lang="en-US" dirty="0"/>
          </a:p>
        </p:txBody>
      </p:sp>
      <p:sp>
        <p:nvSpPr>
          <p:cNvPr id="4" name="Slide Number Placeholder 3"/>
          <p:cNvSpPr>
            <a:spLocks noGrp="1"/>
          </p:cNvSpPr>
          <p:nvPr>
            <p:ph type="sldNum" sz="quarter" idx="5"/>
          </p:nvPr>
        </p:nvSpPr>
        <p:spPr/>
        <p:txBody>
          <a:bodyPr/>
          <a:lstStyle/>
          <a:p>
            <a:fld id="{5E24FA7C-1AFF-EF40-AA86-7418E380AED7}" type="slidenum">
              <a:rPr lang="en-US" smtClean="0"/>
              <a:t>14</a:t>
            </a:fld>
            <a:endParaRPr lang="en-US"/>
          </a:p>
        </p:txBody>
      </p:sp>
    </p:spTree>
    <p:extLst>
      <p:ext uri="{BB962C8B-B14F-4D97-AF65-F5344CB8AC3E}">
        <p14:creationId xmlns:p14="http://schemas.microsoft.com/office/powerpoint/2010/main" val="466940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 selecting the best pickup location network, we ranked each store with a composite index considering betweenness centrality, number of lines passing through the station, population and household income, applying different weights to each feature.</a:t>
            </a:r>
          </a:p>
          <a:p>
            <a:endParaRPr lang="en-US" noProof="0" dirty="0"/>
          </a:p>
          <a:p>
            <a:r>
              <a:rPr lang="en-US" noProof="0" dirty="0"/>
              <a:t>The table shows the rationale and the weight for each feature.</a:t>
            </a:r>
          </a:p>
          <a:p>
            <a:endParaRPr lang="en-US" noProof="0" dirty="0"/>
          </a:p>
          <a:p>
            <a:r>
              <a:rPr lang="en-US" noProof="0" dirty="0"/>
              <a:t>Once we had the score for each pickup location, we selected the stores from top to down scores constraining the selected station to be at least 5 miles away from other.</a:t>
            </a:r>
          </a:p>
          <a:p>
            <a:endParaRPr lang="en-US" noProof="0" dirty="0"/>
          </a:p>
          <a:p>
            <a:r>
              <a:rPr lang="en-US" noProof="0" dirty="0"/>
              <a:t>Population and income were weighted according to distance to each station, and in the case of population, a log transformation was applied to account for high skew on data.</a:t>
            </a:r>
          </a:p>
          <a:p>
            <a:endParaRPr lang="en-US" noProof="0" dirty="0"/>
          </a:p>
          <a:p>
            <a:r>
              <a:rPr lang="en-US" noProof="0" dirty="0"/>
              <a:t>Also, all metrics were normalized to a 0-100 scale using max-min normalization</a:t>
            </a:r>
          </a:p>
          <a:p>
            <a:endParaRPr lang="en-US" dirty="0"/>
          </a:p>
        </p:txBody>
      </p:sp>
      <p:sp>
        <p:nvSpPr>
          <p:cNvPr id="4" name="Slide Number Placeholder 3"/>
          <p:cNvSpPr>
            <a:spLocks noGrp="1"/>
          </p:cNvSpPr>
          <p:nvPr>
            <p:ph type="sldNum" sz="quarter" idx="5"/>
          </p:nvPr>
        </p:nvSpPr>
        <p:spPr/>
        <p:txBody>
          <a:bodyPr/>
          <a:lstStyle/>
          <a:p>
            <a:fld id="{5E24FA7C-1AFF-EF40-AA86-7418E380AED7}" type="slidenum">
              <a:rPr lang="en-US" smtClean="0"/>
              <a:t>15</a:t>
            </a:fld>
            <a:endParaRPr lang="en-US"/>
          </a:p>
        </p:txBody>
      </p:sp>
    </p:spTree>
    <p:extLst>
      <p:ext uri="{BB962C8B-B14F-4D97-AF65-F5344CB8AC3E}">
        <p14:creationId xmlns:p14="http://schemas.microsoft.com/office/powerpoint/2010/main" val="2285878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result of the previous process is shown in this table.</a:t>
            </a:r>
          </a:p>
          <a:p>
            <a:endParaRPr lang="en-US" noProof="0" dirty="0"/>
          </a:p>
          <a:p>
            <a:r>
              <a:rPr lang="en-US" noProof="0" dirty="0"/>
              <a:t>Each feature is scored 0 to 100 and weighted to produce a final score. </a:t>
            </a:r>
          </a:p>
          <a:p>
            <a:endParaRPr lang="en-US" noProof="0" dirty="0"/>
          </a:p>
          <a:p>
            <a:r>
              <a:rPr lang="en-US" noProof="0" dirty="0"/>
              <a:t>We have also divided the expansion into 3 phases, grouping the stations into tier 1, 2 and 3 locations based on their scores.</a:t>
            </a:r>
          </a:p>
        </p:txBody>
      </p:sp>
      <p:sp>
        <p:nvSpPr>
          <p:cNvPr id="4" name="Slide Number Placeholder 3"/>
          <p:cNvSpPr>
            <a:spLocks noGrp="1"/>
          </p:cNvSpPr>
          <p:nvPr>
            <p:ph type="sldNum" sz="quarter" idx="5"/>
          </p:nvPr>
        </p:nvSpPr>
        <p:spPr/>
        <p:txBody>
          <a:bodyPr/>
          <a:lstStyle/>
          <a:p>
            <a:fld id="{5E24FA7C-1AFF-EF40-AA86-7418E380AED7}" type="slidenum">
              <a:rPr lang="en-US" smtClean="0"/>
              <a:t>16</a:t>
            </a:fld>
            <a:endParaRPr lang="en-US"/>
          </a:p>
        </p:txBody>
      </p:sp>
    </p:spTree>
    <p:extLst>
      <p:ext uri="{BB962C8B-B14F-4D97-AF65-F5344CB8AC3E}">
        <p14:creationId xmlns:p14="http://schemas.microsoft.com/office/powerpoint/2010/main" val="266308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With this distribution, we convert the initial status of the Berkeley store, when only 8.3% of the total addressable population could be targeted, as shown in the grey bat of the chart on the left, into a 30% with phase 1 stations, 42 with phase 2 and finally, 53% with phase 3.</a:t>
            </a:r>
          </a:p>
        </p:txBody>
      </p:sp>
      <p:sp>
        <p:nvSpPr>
          <p:cNvPr id="4" name="Slide Number Placeholder 3"/>
          <p:cNvSpPr>
            <a:spLocks noGrp="1"/>
          </p:cNvSpPr>
          <p:nvPr>
            <p:ph type="sldNum" sz="quarter" idx="5"/>
          </p:nvPr>
        </p:nvSpPr>
        <p:spPr/>
        <p:txBody>
          <a:bodyPr/>
          <a:lstStyle/>
          <a:p>
            <a:fld id="{5E24FA7C-1AFF-EF40-AA86-7418E380AED7}" type="slidenum">
              <a:rPr lang="en-US" smtClean="0"/>
              <a:t>17</a:t>
            </a:fld>
            <a:endParaRPr lang="en-US"/>
          </a:p>
        </p:txBody>
      </p:sp>
    </p:spTree>
    <p:extLst>
      <p:ext uri="{BB962C8B-B14F-4D97-AF65-F5344CB8AC3E}">
        <p14:creationId xmlns:p14="http://schemas.microsoft.com/office/powerpoint/2010/main" val="1246000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can see that stations are well spread out across the bay area, and phases 1 and 2 are </a:t>
            </a:r>
          </a:p>
          <a:p>
            <a:endParaRPr lang="en-US" noProof="0" dirty="0"/>
          </a:p>
          <a:p>
            <a:r>
              <a:rPr lang="en-US" noProof="0" dirty="0"/>
              <a:t>Phase 1 locations are more centrally located targeting highly populated areas</a:t>
            </a:r>
          </a:p>
          <a:p>
            <a:endParaRPr lang="en-US" noProof="0" dirty="0"/>
          </a:p>
          <a:p>
            <a:r>
              <a:rPr lang="en-US" noProof="0" dirty="0"/>
              <a:t>Phase 2 locations are more on the periphery and even more so for phase 3</a:t>
            </a:r>
          </a:p>
          <a:p>
            <a:endParaRPr lang="en-US" dirty="0"/>
          </a:p>
        </p:txBody>
      </p:sp>
      <p:sp>
        <p:nvSpPr>
          <p:cNvPr id="4" name="Slide Number Placeholder 3"/>
          <p:cNvSpPr>
            <a:spLocks noGrp="1"/>
          </p:cNvSpPr>
          <p:nvPr>
            <p:ph type="sldNum" sz="quarter" idx="5"/>
          </p:nvPr>
        </p:nvSpPr>
        <p:spPr/>
        <p:txBody>
          <a:bodyPr/>
          <a:lstStyle/>
          <a:p>
            <a:fld id="{5E24FA7C-1AFF-EF40-AA86-7418E380AED7}" type="slidenum">
              <a:rPr lang="en-US" smtClean="0"/>
              <a:t>18</a:t>
            </a:fld>
            <a:endParaRPr lang="en-US"/>
          </a:p>
        </p:txBody>
      </p:sp>
    </p:spTree>
    <p:extLst>
      <p:ext uri="{BB962C8B-B14F-4D97-AF65-F5344CB8AC3E}">
        <p14:creationId xmlns:p14="http://schemas.microsoft.com/office/powerpoint/2010/main" val="2364484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Finally</a:t>
            </a:r>
            <a:r>
              <a:rPr lang="es-ES" dirty="0"/>
              <a:t>, </a:t>
            </a:r>
            <a:r>
              <a:rPr lang="es-ES" dirty="0" err="1"/>
              <a:t>our</a:t>
            </a:r>
            <a:r>
              <a:rPr lang="es-ES" dirty="0"/>
              <a:t> </a:t>
            </a:r>
            <a:r>
              <a:rPr lang="es-ES" dirty="0" err="1"/>
              <a:t>last</a:t>
            </a:r>
            <a:r>
              <a:rPr lang="es-ES" dirty="0"/>
              <a:t> </a:t>
            </a:r>
            <a:r>
              <a:rPr lang="es-ES" dirty="0" err="1"/>
              <a:t>question</a:t>
            </a:r>
            <a:r>
              <a:rPr lang="es-ES" dirty="0"/>
              <a:t> </a:t>
            </a:r>
            <a:r>
              <a:rPr lang="es-ES" dirty="0" err="1"/>
              <a:t>is</a:t>
            </a:r>
            <a:r>
              <a:rPr lang="es-ES" dirty="0"/>
              <a:t> </a:t>
            </a:r>
            <a:r>
              <a:rPr lang="es-ES" dirty="0" err="1"/>
              <a:t>about</a:t>
            </a:r>
            <a:r>
              <a:rPr lang="es-ES" dirty="0"/>
              <a:t> </a:t>
            </a:r>
            <a:r>
              <a:rPr lang="es-ES" dirty="0" err="1"/>
              <a:t>the</a:t>
            </a:r>
            <a:r>
              <a:rPr lang="es-ES" dirty="0"/>
              <a:t> role </a:t>
            </a:r>
            <a:r>
              <a:rPr lang="es-ES" dirty="0" err="1"/>
              <a:t>of</a:t>
            </a:r>
            <a:r>
              <a:rPr lang="es-ES" dirty="0"/>
              <a:t> </a:t>
            </a:r>
            <a:r>
              <a:rPr lang="es-ES" dirty="0" err="1"/>
              <a:t>technology</a:t>
            </a:r>
            <a:r>
              <a:rPr lang="es-ES" dirty="0"/>
              <a:t> in </a:t>
            </a:r>
            <a:r>
              <a:rPr lang="es-ES" dirty="0" err="1"/>
              <a:t>implementing</a:t>
            </a:r>
            <a:r>
              <a:rPr lang="es-ES" dirty="0"/>
              <a:t> </a:t>
            </a:r>
            <a:r>
              <a:rPr lang="es-ES" dirty="0" err="1"/>
              <a:t>the</a:t>
            </a:r>
            <a:r>
              <a:rPr lang="es-ES" dirty="0"/>
              <a:t> </a:t>
            </a:r>
            <a:r>
              <a:rPr lang="es-ES" dirty="0" err="1"/>
              <a:t>AGMs</a:t>
            </a:r>
            <a:r>
              <a:rPr lang="es-ES" dirty="0"/>
              <a:t> </a:t>
            </a:r>
            <a:r>
              <a:rPr lang="es-ES" dirty="0" err="1"/>
              <a:t>growth</a:t>
            </a:r>
            <a:r>
              <a:rPr lang="es-ES" dirty="0"/>
              <a:t> </a:t>
            </a:r>
            <a:r>
              <a:rPr lang="es-ES" dirty="0" err="1"/>
              <a:t>strategy</a:t>
            </a:r>
            <a:r>
              <a:rPr lang="es-ES" dirty="0"/>
              <a:t>.</a:t>
            </a:r>
            <a:endParaRPr lang="en-US" dirty="0"/>
          </a:p>
        </p:txBody>
      </p:sp>
      <p:sp>
        <p:nvSpPr>
          <p:cNvPr id="4" name="Slide Number Placeholder 3"/>
          <p:cNvSpPr>
            <a:spLocks noGrp="1"/>
          </p:cNvSpPr>
          <p:nvPr>
            <p:ph type="sldNum" sz="quarter" idx="5"/>
          </p:nvPr>
        </p:nvSpPr>
        <p:spPr/>
        <p:txBody>
          <a:bodyPr/>
          <a:lstStyle/>
          <a:p>
            <a:fld id="{5E24FA7C-1AFF-EF40-AA86-7418E380AED7}" type="slidenum">
              <a:rPr lang="en-US" smtClean="0"/>
              <a:t>19</a:t>
            </a:fld>
            <a:endParaRPr lang="en-US"/>
          </a:p>
        </p:txBody>
      </p:sp>
    </p:spTree>
    <p:extLst>
      <p:ext uri="{BB962C8B-B14F-4D97-AF65-F5344CB8AC3E}">
        <p14:creationId xmlns:p14="http://schemas.microsoft.com/office/powerpoint/2010/main" val="3405488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u="none" kern="1200" dirty="0">
                <a:solidFill>
                  <a:schemeClr val="tx1"/>
                </a:solidFill>
                <a:effectLst/>
                <a:latin typeface="+mn-lt"/>
                <a:ea typeface="+mn-ea"/>
                <a:cs typeface="+mn-cs"/>
              </a:rPr>
              <a:t>Here, we focused on the use of three technologies, Neo4j, MongoDB and </a:t>
            </a:r>
            <a:r>
              <a:rPr lang="en-GB" sz="1200" b="0" i="0" u="none" kern="1200" dirty="0" err="1">
                <a:solidFill>
                  <a:schemeClr val="tx1"/>
                </a:solidFill>
                <a:effectLst/>
                <a:latin typeface="+mn-lt"/>
                <a:ea typeface="+mn-ea"/>
                <a:cs typeface="+mn-cs"/>
              </a:rPr>
              <a:t>redis</a:t>
            </a:r>
            <a:r>
              <a:rPr lang="en-GB" sz="1200" b="0" i="0" u="none" kern="1200" dirty="0">
                <a:solidFill>
                  <a:schemeClr val="tx1"/>
                </a:solidFill>
                <a:effectLst/>
                <a:latin typeface="+mn-lt"/>
                <a:ea typeface="+mn-ea"/>
                <a:cs typeface="+mn-cs"/>
              </a:rPr>
              <a:t>.</a:t>
            </a:r>
          </a:p>
          <a:p>
            <a:pPr fontAlgn="base"/>
            <a:endParaRPr lang="en-GB" sz="1200" b="1" i="0" u="sng" kern="1200" dirty="0">
              <a:solidFill>
                <a:schemeClr val="tx1"/>
              </a:solidFill>
              <a:effectLst/>
              <a:latin typeface="+mn-lt"/>
              <a:ea typeface="+mn-ea"/>
              <a:cs typeface="+mn-cs"/>
            </a:endParaRPr>
          </a:p>
          <a:p>
            <a:pPr fontAlgn="base"/>
            <a:r>
              <a:rPr lang="en-GB" sz="1200" b="1" i="0" u="sng" kern="1200" dirty="0">
                <a:solidFill>
                  <a:schemeClr val="tx1"/>
                </a:solidFill>
                <a:effectLst/>
                <a:latin typeface="+mn-lt"/>
                <a:ea typeface="+mn-ea"/>
                <a:cs typeface="+mn-cs"/>
              </a:rPr>
              <a:t>Neo4j </a:t>
            </a:r>
            <a:r>
              <a:rPr lang="en-GB" sz="1200" b="0" i="0" u="none" kern="1200" dirty="0">
                <a:solidFill>
                  <a:schemeClr val="tx1"/>
                </a:solidFill>
                <a:effectLst/>
                <a:latin typeface="+mn-lt"/>
                <a:ea typeface="+mn-ea"/>
                <a:cs typeface="+mn-cs"/>
              </a:rPr>
              <a:t>is a graph database, it has been used to determine the betweenness centrality of stations and could also serve to determine optimal routes to transport goods, from kitchens to </a:t>
            </a:r>
            <a:r>
              <a:rPr lang="en-GB" sz="1200" b="0" i="0" u="none" kern="1200" dirty="0" err="1">
                <a:solidFill>
                  <a:schemeClr val="tx1"/>
                </a:solidFill>
                <a:effectLst/>
                <a:latin typeface="+mn-lt"/>
                <a:ea typeface="+mn-ea"/>
                <a:cs typeface="+mn-cs"/>
              </a:rPr>
              <a:t>pikup</a:t>
            </a:r>
            <a:r>
              <a:rPr lang="en-GB" sz="1200" b="0" i="0" u="none" kern="1200" dirty="0">
                <a:solidFill>
                  <a:schemeClr val="tx1"/>
                </a:solidFill>
                <a:effectLst/>
                <a:latin typeface="+mn-lt"/>
                <a:ea typeface="+mn-ea"/>
                <a:cs typeface="+mn-cs"/>
              </a:rPr>
              <a:t> locations od road routes from pickup locations to delivery customers.</a:t>
            </a:r>
          </a:p>
          <a:p>
            <a:pPr fontAlgn="base"/>
            <a:r>
              <a:rPr lang="en-GB" sz="1200" b="0" i="0" u="none" kern="1200" dirty="0">
                <a:solidFill>
                  <a:schemeClr val="tx1"/>
                </a:solidFill>
                <a:effectLst/>
                <a:latin typeface="+mn-lt"/>
                <a:ea typeface="+mn-ea"/>
                <a:cs typeface="+mn-cs"/>
              </a:rPr>
              <a:t>It represents data in a graph structure, has built in graph algorithms and enables faster queries for graph based problems</a:t>
            </a:r>
          </a:p>
          <a:p>
            <a:pPr fontAlgn="base"/>
            <a:r>
              <a:rPr lang="en-GB" sz="1200" b="1" i="0" u="sng" kern="1200" dirty="0">
                <a:solidFill>
                  <a:schemeClr val="tx1"/>
                </a:solidFill>
                <a:effectLst/>
                <a:latin typeface="+mn-lt"/>
                <a:ea typeface="+mn-ea"/>
                <a:cs typeface="+mn-cs"/>
              </a:rPr>
              <a:t>Mongo </a:t>
            </a:r>
            <a:r>
              <a:rPr lang="en-GB" sz="1200" b="0" i="0" u="none" kern="1200" dirty="0">
                <a:solidFill>
                  <a:schemeClr val="tx1"/>
                </a:solidFill>
                <a:effectLst/>
                <a:latin typeface="+mn-lt"/>
                <a:ea typeface="+mn-ea"/>
                <a:cs typeface="+mn-cs"/>
              </a:rPr>
              <a:t> Is a No SQL document oriented database, AGM could use it for business intelligence and analytics. This databases can provide multiple points of view, like store, customer, stations to account for business reporting needs. Apart from storage of </a:t>
            </a:r>
            <a:r>
              <a:rPr lang="en-GB" sz="1200" b="0" i="0" u="none" kern="1200" dirty="0" err="1">
                <a:solidFill>
                  <a:schemeClr val="tx1"/>
                </a:solidFill>
                <a:effectLst/>
                <a:latin typeface="+mn-lt"/>
                <a:ea typeface="+mn-ea"/>
                <a:cs typeface="+mn-cs"/>
              </a:rPr>
              <a:t>addictional</a:t>
            </a:r>
            <a:r>
              <a:rPr lang="en-GB" sz="1200" b="0" i="0" u="none" kern="1200" dirty="0">
                <a:solidFill>
                  <a:schemeClr val="tx1"/>
                </a:solidFill>
                <a:effectLst/>
                <a:latin typeface="+mn-lt"/>
                <a:ea typeface="+mn-ea"/>
                <a:cs typeface="+mn-cs"/>
              </a:rPr>
              <a:t> ad hoc documents. The key benefits are that data can be captured in a single JSON-like file, with high flexibility and can provide faster queries.</a:t>
            </a:r>
          </a:p>
          <a:p>
            <a:pPr fontAlgn="base"/>
            <a:r>
              <a:rPr lang="en-GB" sz="1200" b="1" i="0" u="sng" kern="1200" dirty="0">
                <a:solidFill>
                  <a:schemeClr val="tx1"/>
                </a:solidFill>
                <a:effectLst/>
                <a:latin typeface="+mn-lt"/>
                <a:ea typeface="+mn-ea"/>
                <a:cs typeface="+mn-cs"/>
              </a:rPr>
              <a:t>Redis </a:t>
            </a:r>
            <a:r>
              <a:rPr lang="en-GB" sz="1200" b="0" i="0" u="none" kern="1200" dirty="0">
                <a:solidFill>
                  <a:schemeClr val="tx1"/>
                </a:solidFill>
                <a:effectLst/>
                <a:latin typeface="+mn-lt"/>
                <a:ea typeface="+mn-ea"/>
                <a:cs typeface="+mn-cs"/>
              </a:rPr>
              <a:t> is an in-memory key-value database, it could be used in real time order management systems, like listing queue of pending orders or real time analytics. It is extremely fast.</a:t>
            </a:r>
            <a:endParaRPr lang="en-GB" sz="1200" b="1" i="0" u="sng" kern="1200" dirty="0">
              <a:solidFill>
                <a:schemeClr val="tx1"/>
              </a:solidFill>
              <a:effectLst/>
              <a:latin typeface="+mn-lt"/>
              <a:ea typeface="+mn-ea"/>
              <a:cs typeface="+mn-cs"/>
            </a:endParaRPr>
          </a:p>
          <a:p>
            <a:pPr fontAlgn="base"/>
            <a:endParaRPr lang="en-GB" sz="1200" b="1" i="0" u="sng" kern="1200" dirty="0">
              <a:solidFill>
                <a:schemeClr val="tx1"/>
              </a:solidFill>
              <a:effectLst/>
              <a:latin typeface="+mn-lt"/>
              <a:ea typeface="+mn-ea"/>
              <a:cs typeface="+mn-cs"/>
            </a:endParaRPr>
          </a:p>
          <a:p>
            <a:pPr marL="0" indent="0" fontAlgn="base">
              <a:buFontTx/>
              <a:buNone/>
            </a:pPr>
            <a:r>
              <a:rPr lang="en-GB" sz="1200" b="1" i="0" kern="1200" dirty="0">
                <a:solidFill>
                  <a:schemeClr val="tx1"/>
                </a:solidFill>
                <a:effectLst/>
                <a:latin typeface="+mn-lt"/>
                <a:ea typeface="+mn-ea"/>
                <a:cs typeface="+mn-cs"/>
              </a:rPr>
              <a:t>All</a:t>
            </a:r>
          </a:p>
          <a:p>
            <a:pPr marL="171450" indent="-171450" fontAlgn="base">
              <a:buFontTx/>
              <a:buChar char="-"/>
            </a:pPr>
            <a:r>
              <a:rPr lang="en-GB" sz="1200" b="0" i="0" kern="1200" dirty="0">
                <a:solidFill>
                  <a:schemeClr val="tx1"/>
                </a:solidFill>
                <a:effectLst/>
                <a:latin typeface="+mn-lt"/>
                <a:ea typeface="+mn-ea"/>
                <a:cs typeface="+mn-cs"/>
              </a:rPr>
              <a:t>Because they are all schema-less, it is flexible to make changes as business requirements evolve</a:t>
            </a:r>
          </a:p>
          <a:p>
            <a:pPr marL="171450" indent="-171450" fontAlgn="base">
              <a:buFontTx/>
              <a:buChar char="-"/>
            </a:pPr>
            <a:r>
              <a:rPr lang="en-GB" sz="1200" b="0" i="0" kern="1200" dirty="0">
                <a:solidFill>
                  <a:schemeClr val="tx1"/>
                </a:solidFill>
                <a:effectLst/>
                <a:latin typeface="+mn-lt"/>
                <a:ea typeface="+mn-ea"/>
                <a:cs typeface="+mn-cs"/>
              </a:rPr>
              <a:t>They can be more cost-effective as they support horizontal scaling (i.e., no need to upgrade server but can rather add new nodes/clusters to scale up)</a:t>
            </a:r>
          </a:p>
          <a:p>
            <a:pPr marL="171450" indent="-171450" fontAlgn="base">
              <a:buFontTx/>
              <a:buChar char="-"/>
            </a:pPr>
            <a:r>
              <a:rPr lang="en-GB" sz="1200" b="0" i="0" kern="1200" dirty="0">
                <a:solidFill>
                  <a:schemeClr val="tx1"/>
                </a:solidFill>
                <a:effectLst/>
                <a:latin typeface="+mn-lt"/>
                <a:ea typeface="+mn-ea"/>
                <a:cs typeface="+mn-cs"/>
              </a:rPr>
              <a:t>Data is more accessible and reliable as data can be replicated across nodes instead of stored in a central server</a:t>
            </a:r>
          </a:p>
        </p:txBody>
      </p:sp>
      <p:sp>
        <p:nvSpPr>
          <p:cNvPr id="4" name="Slide Number Placeholder 3"/>
          <p:cNvSpPr>
            <a:spLocks noGrp="1"/>
          </p:cNvSpPr>
          <p:nvPr>
            <p:ph type="sldNum" sz="quarter" idx="5"/>
          </p:nvPr>
        </p:nvSpPr>
        <p:spPr/>
        <p:txBody>
          <a:bodyPr/>
          <a:lstStyle/>
          <a:p>
            <a:fld id="{5E24FA7C-1AFF-EF40-AA86-7418E380AED7}" type="slidenum">
              <a:rPr lang="en-US" smtClean="0"/>
              <a:t>20</a:t>
            </a:fld>
            <a:endParaRPr lang="en-US"/>
          </a:p>
        </p:txBody>
      </p:sp>
    </p:spTree>
    <p:extLst>
      <p:ext uri="{BB962C8B-B14F-4D97-AF65-F5344CB8AC3E}">
        <p14:creationId xmlns:p14="http://schemas.microsoft.com/office/powerpoint/2010/main" val="34803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we want to outline the key research questions that we are interested in, considering the context around AGM’s business and the brief</a:t>
            </a:r>
          </a:p>
          <a:p>
            <a:endParaRPr lang="en-US" dirty="0"/>
          </a:p>
          <a:p>
            <a:r>
              <a:rPr lang="en-US" dirty="0"/>
              <a:t>First, should AGM expand its footprint of pickup locations beyond just the Berkeley store?</a:t>
            </a:r>
          </a:p>
          <a:p>
            <a:endParaRPr lang="en-US" dirty="0"/>
          </a:p>
          <a:p>
            <a:r>
              <a:rPr lang="en-US" dirty="0"/>
              <a:t>Second, what mode of transport should AGM use for its delivery services? How should this differ for long-range vs. last-mile transport?</a:t>
            </a:r>
          </a:p>
          <a:p>
            <a:endParaRPr lang="en-US" dirty="0"/>
          </a:p>
          <a:p>
            <a:r>
              <a:rPr lang="en-US" dirty="0"/>
              <a:t>Third, what would be the optimal model for AGM’s new business? By this we mean:</a:t>
            </a:r>
          </a:p>
          <a:p>
            <a:pPr marL="171450" indent="-171450">
              <a:buFontTx/>
              <a:buChar char="-"/>
            </a:pPr>
            <a:r>
              <a:rPr lang="en-US" dirty="0"/>
              <a:t>Where should AGM locate its pickup locations?</a:t>
            </a:r>
          </a:p>
          <a:p>
            <a:pPr marL="171450" indent="-171450">
              <a:buFontTx/>
              <a:buChar char="-"/>
            </a:pPr>
            <a:r>
              <a:rPr lang="en-US" dirty="0"/>
              <a:t>How would food be transported?</a:t>
            </a:r>
          </a:p>
          <a:p>
            <a:pPr marL="171450" indent="-171450">
              <a:buFontTx/>
              <a:buChar char="-"/>
            </a:pPr>
            <a:r>
              <a:rPr lang="en-US" dirty="0"/>
              <a:t>What are the implications for the business, in terms of increasing the number of customers who could be 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how can technology play a role in implementing AGM’s growth strategy?</a:t>
            </a:r>
          </a:p>
        </p:txBody>
      </p:sp>
      <p:sp>
        <p:nvSpPr>
          <p:cNvPr id="4" name="Slide Number Placeholder 3"/>
          <p:cNvSpPr>
            <a:spLocks noGrp="1"/>
          </p:cNvSpPr>
          <p:nvPr>
            <p:ph type="sldNum" sz="quarter" idx="5"/>
          </p:nvPr>
        </p:nvSpPr>
        <p:spPr/>
        <p:txBody>
          <a:bodyPr/>
          <a:lstStyle/>
          <a:p>
            <a:fld id="{5E24FA7C-1AFF-EF40-AA86-7418E380AED7}" type="slidenum">
              <a:rPr lang="en-US" smtClean="0"/>
              <a:t>3</a:t>
            </a:fld>
            <a:endParaRPr lang="en-US"/>
          </a:p>
        </p:txBody>
      </p:sp>
    </p:spTree>
    <p:extLst>
      <p:ext uri="{BB962C8B-B14F-4D97-AF65-F5344CB8AC3E}">
        <p14:creationId xmlns:p14="http://schemas.microsoft.com/office/powerpoint/2010/main" val="1646205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24FA7C-1AFF-EF40-AA86-7418E380AED7}" type="slidenum">
              <a:rPr lang="en-US" smtClean="0"/>
              <a:t>21</a:t>
            </a:fld>
            <a:endParaRPr lang="en-US"/>
          </a:p>
        </p:txBody>
      </p:sp>
    </p:spTree>
    <p:extLst>
      <p:ext uri="{BB962C8B-B14F-4D97-AF65-F5344CB8AC3E}">
        <p14:creationId xmlns:p14="http://schemas.microsoft.com/office/powerpoint/2010/main" val="382992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delve in I’ll just outline key assumptions that we made in our analysis</a:t>
            </a:r>
          </a:p>
          <a:p>
            <a:endParaRPr lang="en-US" dirty="0"/>
          </a:p>
          <a:p>
            <a:r>
              <a:rPr lang="en-US" dirty="0"/>
              <a:t>First, the primary objective of the business is to grow by increasing its customer base (as opposed to say, increasing average order value per existing customer)</a:t>
            </a:r>
          </a:p>
          <a:p>
            <a:endParaRPr lang="en-US" dirty="0"/>
          </a:p>
          <a:p>
            <a:r>
              <a:rPr lang="en-US" dirty="0"/>
              <a:t>Second, the kitchen is located at the Berkeley store</a:t>
            </a:r>
          </a:p>
          <a:p>
            <a:endParaRPr lang="en-US" dirty="0"/>
          </a:p>
          <a:p>
            <a:r>
              <a:rPr lang="en-US" dirty="0"/>
              <a:t>Third, each pickup location is both a direct point of sale – i.e., places where customers can pick up their orders as well as a base for making deliveries from</a:t>
            </a:r>
          </a:p>
          <a:p>
            <a:endParaRPr lang="en-US" dirty="0"/>
          </a:p>
          <a:p>
            <a:r>
              <a:rPr lang="en-US" dirty="0"/>
              <a:t>Fourth, AGM targets customers with higher incomes</a:t>
            </a:r>
          </a:p>
          <a:p>
            <a:endParaRPr lang="en-US" dirty="0"/>
          </a:p>
          <a:p>
            <a:r>
              <a:rPr lang="en-US" dirty="0"/>
              <a:t>Fifth, delivery drones and robots have a limited delivery range of 1 mile</a:t>
            </a:r>
          </a:p>
          <a:p>
            <a:endParaRPr lang="en-US" dirty="0"/>
          </a:p>
          <a:p>
            <a:r>
              <a:rPr lang="en-US" dirty="0"/>
              <a:t>Finally, each pickup location can only service customers within a 5-mile radius</a:t>
            </a:r>
          </a:p>
        </p:txBody>
      </p:sp>
      <p:sp>
        <p:nvSpPr>
          <p:cNvPr id="4" name="Slide Number Placeholder 3"/>
          <p:cNvSpPr>
            <a:spLocks noGrp="1"/>
          </p:cNvSpPr>
          <p:nvPr>
            <p:ph type="sldNum" sz="quarter" idx="5"/>
          </p:nvPr>
        </p:nvSpPr>
        <p:spPr/>
        <p:txBody>
          <a:bodyPr/>
          <a:lstStyle/>
          <a:p>
            <a:fld id="{5E24FA7C-1AFF-EF40-AA86-7418E380AED7}" type="slidenum">
              <a:rPr lang="en-US" smtClean="0"/>
              <a:t>4</a:t>
            </a:fld>
            <a:endParaRPr lang="en-US"/>
          </a:p>
        </p:txBody>
      </p:sp>
    </p:spTree>
    <p:extLst>
      <p:ext uri="{BB962C8B-B14F-4D97-AF65-F5344CB8AC3E}">
        <p14:creationId xmlns:p14="http://schemas.microsoft.com/office/powerpoint/2010/main" val="26171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now looking at our first business question: Should AGM expand its pickup locations?</a:t>
            </a:r>
          </a:p>
        </p:txBody>
      </p:sp>
      <p:sp>
        <p:nvSpPr>
          <p:cNvPr id="4" name="Slide Number Placeholder 3"/>
          <p:cNvSpPr>
            <a:spLocks noGrp="1"/>
          </p:cNvSpPr>
          <p:nvPr>
            <p:ph type="sldNum" sz="quarter" idx="5"/>
          </p:nvPr>
        </p:nvSpPr>
        <p:spPr/>
        <p:txBody>
          <a:bodyPr/>
          <a:lstStyle/>
          <a:p>
            <a:fld id="{5E24FA7C-1AFF-EF40-AA86-7418E380AED7}" type="slidenum">
              <a:rPr lang="en-US" smtClean="0"/>
              <a:t>5</a:t>
            </a:fld>
            <a:endParaRPr lang="en-US"/>
          </a:p>
        </p:txBody>
      </p:sp>
    </p:spTree>
    <p:extLst>
      <p:ext uri="{BB962C8B-B14F-4D97-AF65-F5344CB8AC3E}">
        <p14:creationId xmlns:p14="http://schemas.microsoft.com/office/powerpoint/2010/main" val="386330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this question, we assessed the proportion of the addressable population that lives within any given range of the Berkeley store.</a:t>
            </a:r>
          </a:p>
          <a:p>
            <a:endParaRPr lang="en-US" dirty="0"/>
          </a:p>
          <a:p>
            <a:r>
              <a:rPr lang="en-US" dirty="0"/>
              <a:t>We defined the addressable population as the populations that either:</a:t>
            </a:r>
          </a:p>
          <a:p>
            <a:pPr marL="171450" indent="-171450">
              <a:buFontTx/>
              <a:buChar char="-"/>
            </a:pPr>
            <a:r>
              <a:rPr lang="en-US" dirty="0"/>
              <a:t>Live in zip codes within 5 miles of any station within the </a:t>
            </a:r>
            <a:r>
              <a:rPr lang="en-US" dirty="0" err="1"/>
              <a:t>stations.csv</a:t>
            </a:r>
            <a:r>
              <a:rPr lang="en-US" dirty="0"/>
              <a:t> dataset OR</a:t>
            </a:r>
          </a:p>
          <a:p>
            <a:pPr marL="171450" indent="-171450">
              <a:buFontTx/>
              <a:buChar char="-"/>
            </a:pPr>
            <a:r>
              <a:rPr lang="en-US" dirty="0"/>
              <a:t>Live in zip codes with current AGM customers</a:t>
            </a:r>
          </a:p>
          <a:p>
            <a:pPr marL="171450" indent="-171450">
              <a:buFontTx/>
              <a:buChar char="-"/>
            </a:pPr>
            <a:endParaRPr lang="en-US" dirty="0"/>
          </a:p>
          <a:p>
            <a:pPr marL="0" indent="0">
              <a:buFontTx/>
              <a:buNone/>
            </a:pPr>
            <a:r>
              <a:rPr lang="en-US" dirty="0"/>
              <a:t>The chart on the left cumulatively plots the addressable population by how far they live from the Berkeley store. If we assume that each pickup location can only service populations within a 5-mile range, we can see that AGM’s current footprint only enables it to reach ~8% of the addressable population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chart on the right shows a heatmap of the addressable population by ZIP code</a:t>
            </a:r>
          </a:p>
          <a:p>
            <a:pPr marL="171450" indent="-171450">
              <a:buFont typeface="Arial" panose="020B0604020202020204" pitchFamily="34" charset="0"/>
              <a:buChar char="•"/>
            </a:pPr>
            <a:r>
              <a:rPr lang="en-US" dirty="0"/>
              <a:t>Red means higher population, Green means lower population</a:t>
            </a:r>
          </a:p>
          <a:p>
            <a:pPr marL="171450" indent="-171450">
              <a:buFont typeface="Arial" panose="020B0604020202020204" pitchFamily="34" charset="0"/>
              <a:buChar char="•"/>
            </a:pPr>
            <a:r>
              <a:rPr lang="en-US" dirty="0"/>
              <a:t>The small blue dot shows where the Berkeley store is</a:t>
            </a:r>
          </a:p>
          <a:p>
            <a:pPr marL="171450" indent="-171450">
              <a:buFont typeface="Arial" panose="020B0604020202020204" pitchFamily="34" charset="0"/>
              <a:buChar char="•"/>
            </a:pPr>
            <a:r>
              <a:rPr lang="en-US" dirty="0"/>
              <a:t>Again, you can see that there is quite large populations which are located quite far away from the Berkeley store such as San Francisco, which is located about 15 miles away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Therefore, there is potential to increase the number of customers who can be serviced by increasing the footprint of pickup locations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E24FA7C-1AFF-EF40-AA86-7418E380AED7}" type="slidenum">
              <a:rPr lang="en-US" smtClean="0"/>
              <a:t>6</a:t>
            </a:fld>
            <a:endParaRPr lang="en-US"/>
          </a:p>
        </p:txBody>
      </p:sp>
    </p:spTree>
    <p:extLst>
      <p:ext uri="{BB962C8B-B14F-4D97-AF65-F5344CB8AC3E}">
        <p14:creationId xmlns:p14="http://schemas.microsoft.com/office/powerpoint/2010/main" val="323571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wanted to evaluate which modes of transport AGM should use to expand its delivery services</a:t>
            </a:r>
          </a:p>
        </p:txBody>
      </p:sp>
      <p:sp>
        <p:nvSpPr>
          <p:cNvPr id="4" name="Slide Number Placeholder 3"/>
          <p:cNvSpPr>
            <a:spLocks noGrp="1"/>
          </p:cNvSpPr>
          <p:nvPr>
            <p:ph type="sldNum" sz="quarter" idx="5"/>
          </p:nvPr>
        </p:nvSpPr>
        <p:spPr/>
        <p:txBody>
          <a:bodyPr/>
          <a:lstStyle/>
          <a:p>
            <a:fld id="{5E24FA7C-1AFF-EF40-AA86-7418E380AED7}" type="slidenum">
              <a:rPr lang="en-US" smtClean="0"/>
              <a:t>7</a:t>
            </a:fld>
            <a:endParaRPr lang="en-US"/>
          </a:p>
        </p:txBody>
      </p:sp>
    </p:spTree>
    <p:extLst>
      <p:ext uri="{BB962C8B-B14F-4D97-AF65-F5344CB8AC3E}">
        <p14:creationId xmlns:p14="http://schemas.microsoft.com/office/powerpoint/2010/main" val="3975087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both long-range and last-mile transport options.</a:t>
            </a:r>
          </a:p>
          <a:p>
            <a:endParaRPr lang="en-US" dirty="0"/>
          </a:p>
          <a:p>
            <a:r>
              <a:rPr lang="en-US" dirty="0"/>
              <a:t>The table here shows the options that we considered as potential options.</a:t>
            </a:r>
          </a:p>
        </p:txBody>
      </p:sp>
      <p:sp>
        <p:nvSpPr>
          <p:cNvPr id="4" name="Slide Number Placeholder 3"/>
          <p:cNvSpPr>
            <a:spLocks noGrp="1"/>
          </p:cNvSpPr>
          <p:nvPr>
            <p:ph type="sldNum" sz="quarter" idx="5"/>
          </p:nvPr>
        </p:nvSpPr>
        <p:spPr/>
        <p:txBody>
          <a:bodyPr/>
          <a:lstStyle/>
          <a:p>
            <a:fld id="{5E24FA7C-1AFF-EF40-AA86-7418E380AED7}" type="slidenum">
              <a:rPr lang="en-US" smtClean="0"/>
              <a:t>8</a:t>
            </a:fld>
            <a:endParaRPr lang="en-US"/>
          </a:p>
        </p:txBody>
      </p:sp>
    </p:spTree>
    <p:extLst>
      <p:ext uri="{BB962C8B-B14F-4D97-AF65-F5344CB8AC3E}">
        <p14:creationId xmlns:p14="http://schemas.microsoft.com/office/powerpoint/2010/main" val="2080244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trade-offs between using BART or delivery vans for long-range transport using several criteria: range, capacity, cost, speed, environmental impact, and feasibility</a:t>
            </a:r>
          </a:p>
          <a:p>
            <a:endParaRPr lang="en-US" dirty="0"/>
          </a:p>
          <a:p>
            <a:r>
              <a:rPr lang="en-US" dirty="0"/>
              <a:t>We found that BART outscores delivery vans across all criteria apart from feasibility.</a:t>
            </a:r>
          </a:p>
          <a:p>
            <a:endParaRPr lang="en-US" dirty="0"/>
          </a:p>
          <a:p>
            <a:r>
              <a:rPr lang="en-US" dirty="0"/>
              <a:t>Feasibility of using BART is a rather open question, but we assumed that it would be feasible given the prompt of the assignment.</a:t>
            </a:r>
          </a:p>
          <a:p>
            <a:endParaRPr lang="en-US" dirty="0"/>
          </a:p>
          <a:p>
            <a:r>
              <a:rPr lang="en-US" dirty="0"/>
              <a:t>Indeed, a </a:t>
            </a:r>
            <a:r>
              <a:rPr lang="en-US" dirty="0" err="1"/>
              <a:t>CalTrans</a:t>
            </a:r>
            <a:r>
              <a:rPr lang="en-US" dirty="0"/>
              <a:t> study from 2014 found that it is indeed possible to introduce freight services to BART, with some caveats.</a:t>
            </a:r>
          </a:p>
        </p:txBody>
      </p:sp>
      <p:sp>
        <p:nvSpPr>
          <p:cNvPr id="4" name="Slide Number Placeholder 3"/>
          <p:cNvSpPr>
            <a:spLocks noGrp="1"/>
          </p:cNvSpPr>
          <p:nvPr>
            <p:ph type="sldNum" sz="quarter" idx="5"/>
          </p:nvPr>
        </p:nvSpPr>
        <p:spPr/>
        <p:txBody>
          <a:bodyPr/>
          <a:lstStyle/>
          <a:p>
            <a:fld id="{5E24FA7C-1AFF-EF40-AA86-7418E380AED7}" type="slidenum">
              <a:rPr lang="en-US" smtClean="0"/>
              <a:t>9</a:t>
            </a:fld>
            <a:endParaRPr lang="en-US"/>
          </a:p>
        </p:txBody>
      </p:sp>
    </p:spTree>
    <p:extLst>
      <p:ext uri="{BB962C8B-B14F-4D97-AF65-F5344CB8AC3E}">
        <p14:creationId xmlns:p14="http://schemas.microsoft.com/office/powerpoint/2010/main" val="996317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quantified the need for last-mile transport by measuring the distance of ZIP codes to the nearest BART station, and found that 65% of the addressable population are not within walking distance of a BART station.</a:t>
            </a:r>
          </a:p>
          <a:p>
            <a:endParaRPr lang="en-US" dirty="0"/>
          </a:p>
          <a:p>
            <a:r>
              <a:rPr lang="en-US" dirty="0"/>
              <a:t>The heatmap on the left shows Bay Area zip codes </a:t>
            </a:r>
            <a:r>
              <a:rPr lang="en-US" dirty="0" err="1"/>
              <a:t>colour</a:t>
            </a:r>
            <a:r>
              <a:rPr lang="en-US" dirty="0"/>
              <a:t>-coded by distance to the nearest BART station. The heatmap’s color coding follows the chart on the right, so dark green means the ZIP code’s centroid is within walking range (less than 0.5 miles) to the nearest BART station, and so forth.</a:t>
            </a:r>
          </a:p>
          <a:p>
            <a:endParaRPr lang="en-US" dirty="0"/>
          </a:p>
          <a:p>
            <a:r>
              <a:rPr lang="en-US" dirty="0"/>
              <a:t>If you look at the chart on the right, you will see that only about a third of the addressable population lives within walking distance of a BART station, which means that to serve the rest of the addressable population, AGM will need last-mile transport in addition to using BART to transport goods.</a:t>
            </a:r>
          </a:p>
        </p:txBody>
      </p:sp>
      <p:sp>
        <p:nvSpPr>
          <p:cNvPr id="4" name="Slide Number Placeholder 3"/>
          <p:cNvSpPr>
            <a:spLocks noGrp="1"/>
          </p:cNvSpPr>
          <p:nvPr>
            <p:ph type="sldNum" sz="quarter" idx="5"/>
          </p:nvPr>
        </p:nvSpPr>
        <p:spPr/>
        <p:txBody>
          <a:bodyPr/>
          <a:lstStyle/>
          <a:p>
            <a:fld id="{5E24FA7C-1AFF-EF40-AA86-7418E380AED7}" type="slidenum">
              <a:rPr lang="en-US" smtClean="0"/>
              <a:t>10</a:t>
            </a:fld>
            <a:endParaRPr lang="en-US"/>
          </a:p>
        </p:txBody>
      </p:sp>
    </p:spTree>
    <p:extLst>
      <p:ext uri="{BB962C8B-B14F-4D97-AF65-F5344CB8AC3E}">
        <p14:creationId xmlns:p14="http://schemas.microsoft.com/office/powerpoint/2010/main" val="352054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2/9/24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041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024128" y="2286000"/>
            <a:ext cx="9720073" cy="4023360"/>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9" name="Text Placeholder 8">
            <a:extLst>
              <a:ext uri="{FF2B5EF4-FFF2-40B4-BE49-F238E27FC236}">
                <a16:creationId xmlns:a16="http://schemas.microsoft.com/office/drawing/2014/main" id="{7458797E-BA01-C59C-688F-5EB0083478E9}"/>
              </a:ext>
            </a:extLst>
          </p:cNvPr>
          <p:cNvSpPr>
            <a:spLocks noGrp="1"/>
          </p:cNvSpPr>
          <p:nvPr>
            <p:ph type="body" sz="quarter" idx="13" hasCustomPrompt="1"/>
          </p:nvPr>
        </p:nvSpPr>
        <p:spPr>
          <a:xfrm>
            <a:off x="858838" y="6470704"/>
            <a:ext cx="9979025" cy="274584"/>
          </a:xfrm>
        </p:spPr>
        <p:txBody>
          <a:bodyPr anchor="ctr">
            <a:noAutofit/>
          </a:bodyPr>
          <a:lstStyle>
            <a:lvl1pPr marL="90488" indent="-90488">
              <a:tabLst>
                <a:tab pos="442913" algn="l"/>
              </a:tabLst>
              <a:defRPr sz="800"/>
            </a:lvl1pPr>
            <a:lvl2pPr>
              <a:defRPr sz="800"/>
            </a:lvl2pPr>
            <a:lvl3pPr>
              <a:defRPr sz="800"/>
            </a:lvl3pPr>
            <a:lvl4pPr>
              <a:defRPr sz="800"/>
            </a:lvl4pPr>
            <a:lvl5pPr>
              <a:defRPr sz="800"/>
            </a:lvl5pPr>
          </a:lstStyle>
          <a:p>
            <a:pPr lvl="0"/>
            <a:r>
              <a:rPr lang="en-GB" dirty="0"/>
              <a:t>Sources: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 id="2147483661" r:id="rId12"/>
  </p:sldLayoutIdLst>
  <p:hf sldNum="0" hdr="0" ftr="0" dt="0"/>
  <p:txStyles>
    <p:titleStyle>
      <a:lvl1pPr algn="l" defTabSz="914400" rtl="0" eaLnBrk="1" latinLnBrk="0" hangingPunct="1">
        <a:lnSpc>
          <a:spcPct val="80000"/>
        </a:lnSpc>
        <a:spcBef>
          <a:spcPct val="0"/>
        </a:spcBef>
        <a:buNone/>
        <a:defRPr sz="36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hyperlink" Target="https://techcrunch.com/2022/01/25/starship-technologies-picks-up-e50m-from-the-eus-investment-arm-to-expand-its-fleet-of-autonomous-delivery-robots/" TargetMode="External"/><Relationship Id="rId3" Type="http://schemas.openxmlformats.org/officeDocument/2006/relationships/hyperlink" Target="https://futurism.com/san-francisco-approves-tight-regulations-delivery-robots" TargetMode="External"/><Relationship Id="rId7" Type="http://schemas.openxmlformats.org/officeDocument/2006/relationships/hyperlink" Target="https://www.makeuseof.com/how-delivery-robots-work/"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www.practicalecommerce.com/8-commercial-drone-delivery-companies" TargetMode="External"/><Relationship Id="rId5" Type="http://schemas.openxmlformats.org/officeDocument/2006/relationships/hyperlink" Target="https://web.archive.org/web/20151018072257/http:/www.faa.gov/uas/legislative_programs/section_333/" TargetMode="External"/><Relationship Id="rId10" Type="http://schemas.openxmlformats.org/officeDocument/2006/relationships/hyperlink" Target="https://www.method.me/pricing-guides/trucking-rates-per-mile/" TargetMode="External"/><Relationship Id="rId4" Type="http://schemas.openxmlformats.org/officeDocument/2006/relationships/hyperlink" Target="https://www.technologyreview.com/2018/04/03/144144/zipline-launches-the-worlds-fastest-commercial-delivery-drone/" TargetMode="External"/><Relationship Id="rId9" Type="http://schemas.openxmlformats.org/officeDocument/2006/relationships/hyperlink" Target="https://ark-invest.com/articles/analyst-research/drone-delivery-amaz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12.sv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bart.gov/sites/default/files/docs/FactSheet_v3_Letter.pdf"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dot.ca.gov/-/media/dot-media/programs/research-innovation-system-information/documents/research-results/task2274-rrs-11-14-a11y.pdf" TargetMode="External"/><Relationship Id="rId5" Type="http://schemas.openxmlformats.org/officeDocument/2006/relationships/hyperlink" Target="https://escholarship.org/content/qt3wz6h7f4/qt3wz6h7f4_noSplash_5f32e91c4ac22494b00453bc389e27e6.pdf?t=njjtso" TargetMode="External"/><Relationship Id="rId4" Type="http://schemas.openxmlformats.org/officeDocument/2006/relationships/hyperlink" Target="https://sfgov.org/scorecards/transportation/conges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keout paper cups, bag, and boxes on cafe counter">
            <a:extLst>
              <a:ext uri="{FF2B5EF4-FFF2-40B4-BE49-F238E27FC236}">
                <a16:creationId xmlns:a16="http://schemas.microsoft.com/office/drawing/2014/main" id="{6E5E6586-2373-C006-92F6-07D1B0274565}"/>
              </a:ext>
            </a:extLst>
          </p:cNvPr>
          <p:cNvPicPr>
            <a:picLocks noChangeAspect="1"/>
          </p:cNvPicPr>
          <p:nvPr/>
        </p:nvPicPr>
        <p:blipFill rotWithShape="1">
          <a:blip r:embed="rId3"/>
          <a:srcRect t="15730"/>
          <a:stretch/>
        </p:blipFill>
        <p:spPr>
          <a:xfrm>
            <a:off x="20" y="975"/>
            <a:ext cx="12191980" cy="6858000"/>
          </a:xfrm>
          <a:prstGeom prst="rect">
            <a:avLst/>
          </a:prstGeom>
        </p:spPr>
      </p:pic>
      <p:sp>
        <p:nvSpPr>
          <p:cNvPr id="13" name="Rectangle 12">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7AFC3-60E0-50B5-A2DF-3BC9269B8DE7}"/>
              </a:ext>
            </a:extLst>
          </p:cNvPr>
          <p:cNvSpPr>
            <a:spLocks noGrp="1"/>
          </p:cNvSpPr>
          <p:nvPr>
            <p:ph type="ctrTitle"/>
          </p:nvPr>
        </p:nvSpPr>
        <p:spPr>
          <a:xfrm>
            <a:off x="853439" y="1475234"/>
            <a:ext cx="3214307" cy="2901694"/>
          </a:xfrm>
        </p:spPr>
        <p:txBody>
          <a:bodyPr anchor="b">
            <a:normAutofit/>
          </a:bodyPr>
          <a:lstStyle/>
          <a:p>
            <a:r>
              <a:rPr lang="en-US" sz="4000" dirty="0">
                <a:solidFill>
                  <a:srgbClr val="FFFFFF"/>
                </a:solidFill>
              </a:rPr>
              <a:t>AGM Growth Initiatives</a:t>
            </a:r>
          </a:p>
        </p:txBody>
      </p:sp>
      <p:sp>
        <p:nvSpPr>
          <p:cNvPr id="3" name="Subtitle 2">
            <a:extLst>
              <a:ext uri="{FF2B5EF4-FFF2-40B4-BE49-F238E27FC236}">
                <a16:creationId xmlns:a16="http://schemas.microsoft.com/office/drawing/2014/main" id="{5371EACD-FF0C-AF79-854E-855621FC2893}"/>
              </a:ext>
            </a:extLst>
          </p:cNvPr>
          <p:cNvSpPr>
            <a:spLocks noGrp="1"/>
          </p:cNvSpPr>
          <p:nvPr>
            <p:ph type="subTitle" idx="1"/>
          </p:nvPr>
        </p:nvSpPr>
        <p:spPr>
          <a:xfrm>
            <a:off x="853440" y="4608576"/>
            <a:ext cx="3205640" cy="774186"/>
          </a:xfrm>
        </p:spPr>
        <p:txBody>
          <a:bodyPr anchor="t">
            <a:normAutofit/>
          </a:bodyPr>
          <a:lstStyle/>
          <a:p>
            <a:pPr algn="r"/>
            <a:r>
              <a:rPr lang="en-US" sz="1600">
                <a:solidFill>
                  <a:srgbClr val="FFFFFF"/>
                </a:solidFill>
              </a:rPr>
              <a:t>Gary Kong</a:t>
            </a:r>
          </a:p>
          <a:p>
            <a:pPr algn="r"/>
            <a:r>
              <a:rPr lang="en-US" sz="1600">
                <a:solidFill>
                  <a:srgbClr val="FFFFFF"/>
                </a:solidFill>
              </a:rPr>
              <a:t>Luis Garcia Lizaran</a:t>
            </a:r>
          </a:p>
        </p:txBody>
      </p:sp>
      <p:cxnSp>
        <p:nvCxnSpPr>
          <p:cNvPr id="15" name="Straight Connector 14">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5829" y="4508519"/>
            <a:ext cx="2926080" cy="0"/>
          </a:xfrm>
          <a:prstGeom prst="line">
            <a:avLst/>
          </a:prstGeom>
          <a:ln w="19050">
            <a:solidFill>
              <a:srgbClr val="966B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57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2871-E9F2-79F9-AE0D-E30C394F356B}"/>
              </a:ext>
            </a:extLst>
          </p:cNvPr>
          <p:cNvSpPr>
            <a:spLocks noGrp="1"/>
          </p:cNvSpPr>
          <p:nvPr>
            <p:ph type="title"/>
          </p:nvPr>
        </p:nvSpPr>
        <p:spPr/>
        <p:txBody>
          <a:bodyPr>
            <a:normAutofit/>
          </a:bodyPr>
          <a:lstStyle/>
          <a:p>
            <a:r>
              <a:rPr lang="en-US" dirty="0"/>
              <a:t>Last-mile transport is needed as ~65% of the addressable population live beyond walking distance of BART stations</a:t>
            </a:r>
          </a:p>
        </p:txBody>
      </p:sp>
      <p:sp>
        <p:nvSpPr>
          <p:cNvPr id="3" name="Oval 2">
            <a:extLst>
              <a:ext uri="{FF2B5EF4-FFF2-40B4-BE49-F238E27FC236}">
                <a16:creationId xmlns:a16="http://schemas.microsoft.com/office/drawing/2014/main" id="{447910F7-31F2-DB69-9078-CF9CFCDF7928}"/>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pic>
        <p:nvPicPr>
          <p:cNvPr id="7" name="Picture 6">
            <a:extLst>
              <a:ext uri="{FF2B5EF4-FFF2-40B4-BE49-F238E27FC236}">
                <a16:creationId xmlns:a16="http://schemas.microsoft.com/office/drawing/2014/main" id="{AD3BCD20-CFA1-4B06-976C-6F824F83CD8E}"/>
              </a:ext>
            </a:extLst>
          </p:cNvPr>
          <p:cNvPicPr>
            <a:picLocks noChangeAspect="1"/>
          </p:cNvPicPr>
          <p:nvPr/>
        </p:nvPicPr>
        <p:blipFill>
          <a:blip r:embed="rId3"/>
          <a:stretch>
            <a:fillRect/>
          </a:stretch>
        </p:blipFill>
        <p:spPr>
          <a:xfrm>
            <a:off x="1178717" y="2238720"/>
            <a:ext cx="3750562" cy="3944766"/>
          </a:xfrm>
          <a:prstGeom prst="rect">
            <a:avLst/>
          </a:prstGeom>
        </p:spPr>
      </p:pic>
      <p:pic>
        <p:nvPicPr>
          <p:cNvPr id="2054" name="Picture 6">
            <a:extLst>
              <a:ext uri="{FF2B5EF4-FFF2-40B4-BE49-F238E27FC236}">
                <a16:creationId xmlns:a16="http://schemas.microsoft.com/office/drawing/2014/main" id="{A05C26CA-4E73-414C-AC53-77DD57AE7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780" y="2889174"/>
            <a:ext cx="4600575" cy="2352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CD0D62-DE04-467C-CF90-BCD9D0A34F45}"/>
              </a:ext>
            </a:extLst>
          </p:cNvPr>
          <p:cNvSpPr txBox="1"/>
          <p:nvPr/>
        </p:nvSpPr>
        <p:spPr>
          <a:xfrm>
            <a:off x="1153493" y="1930943"/>
            <a:ext cx="4299434" cy="307777"/>
          </a:xfrm>
          <a:prstGeom prst="rect">
            <a:avLst/>
          </a:prstGeom>
          <a:noFill/>
        </p:spPr>
        <p:txBody>
          <a:bodyPr wrap="square" rtlCol="0">
            <a:spAutoFit/>
          </a:bodyPr>
          <a:lstStyle/>
          <a:p>
            <a:r>
              <a:rPr lang="en-US" sz="1400" b="1" dirty="0"/>
              <a:t>ZIP codes by distance to nearest BART station</a:t>
            </a:r>
          </a:p>
        </p:txBody>
      </p:sp>
      <p:sp>
        <p:nvSpPr>
          <p:cNvPr id="6" name="Rectangle 5">
            <a:extLst>
              <a:ext uri="{FF2B5EF4-FFF2-40B4-BE49-F238E27FC236}">
                <a16:creationId xmlns:a16="http://schemas.microsoft.com/office/drawing/2014/main" id="{05705F36-6BBF-D2EA-1B27-A5678239EEAF}"/>
              </a:ext>
            </a:extLst>
          </p:cNvPr>
          <p:cNvSpPr/>
          <p:nvPr/>
        </p:nvSpPr>
        <p:spPr>
          <a:xfrm>
            <a:off x="5713780" y="3474720"/>
            <a:ext cx="4710380" cy="16837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86A8A7E3-61A7-5DD4-7C34-64730D9DE510}"/>
              </a:ext>
            </a:extLst>
          </p:cNvPr>
          <p:cNvSpPr txBox="1"/>
          <p:nvPr/>
        </p:nvSpPr>
        <p:spPr>
          <a:xfrm>
            <a:off x="5583353" y="5158477"/>
            <a:ext cx="5101076" cy="261610"/>
          </a:xfrm>
          <a:prstGeom prst="rect">
            <a:avLst/>
          </a:prstGeom>
          <a:noFill/>
        </p:spPr>
        <p:txBody>
          <a:bodyPr wrap="none" rtlCol="0">
            <a:spAutoFit/>
          </a:bodyPr>
          <a:lstStyle/>
          <a:p>
            <a:r>
              <a:rPr lang="en-US" sz="1100" b="1" dirty="0">
                <a:solidFill>
                  <a:schemeClr val="accent1"/>
                </a:solidFill>
              </a:rPr>
              <a:t>~65% of the addressable population live beyond walking distance of BART stations</a:t>
            </a:r>
          </a:p>
        </p:txBody>
      </p:sp>
      <p:sp>
        <p:nvSpPr>
          <p:cNvPr id="9" name="TextBox 8">
            <a:extLst>
              <a:ext uri="{FF2B5EF4-FFF2-40B4-BE49-F238E27FC236}">
                <a16:creationId xmlns:a16="http://schemas.microsoft.com/office/drawing/2014/main" id="{CC5CAA32-9661-63C0-9D64-DA3FFE392E3E}"/>
              </a:ext>
            </a:extLst>
          </p:cNvPr>
          <p:cNvSpPr txBox="1"/>
          <p:nvPr/>
        </p:nvSpPr>
        <p:spPr>
          <a:xfrm>
            <a:off x="5713780" y="2807304"/>
            <a:ext cx="4795544" cy="307777"/>
          </a:xfrm>
          <a:prstGeom prst="rect">
            <a:avLst/>
          </a:prstGeom>
          <a:solidFill>
            <a:schemeClr val="bg1"/>
          </a:solidFill>
        </p:spPr>
        <p:txBody>
          <a:bodyPr wrap="none" rtlCol="0">
            <a:spAutoFit/>
          </a:bodyPr>
          <a:lstStyle/>
          <a:p>
            <a:r>
              <a:rPr lang="en-US" sz="1400" b="1" dirty="0"/>
              <a:t>Addressable population by distance to a nearest BART station</a:t>
            </a:r>
          </a:p>
        </p:txBody>
      </p:sp>
    </p:spTree>
    <p:extLst>
      <p:ext uri="{BB962C8B-B14F-4D97-AF65-F5344CB8AC3E}">
        <p14:creationId xmlns:p14="http://schemas.microsoft.com/office/powerpoint/2010/main" val="101916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BA5B-0387-82E5-C8CB-C069FE9309F3}"/>
              </a:ext>
            </a:extLst>
          </p:cNvPr>
          <p:cNvSpPr>
            <a:spLocks noGrp="1"/>
          </p:cNvSpPr>
          <p:nvPr>
            <p:ph type="title"/>
          </p:nvPr>
        </p:nvSpPr>
        <p:spPr/>
        <p:txBody>
          <a:bodyPr/>
          <a:lstStyle/>
          <a:p>
            <a:r>
              <a:rPr lang="en-US" dirty="0"/>
              <a:t>we recommend using delivery vans for last-mile transport mainly due to range and feasibility concerns</a:t>
            </a:r>
          </a:p>
        </p:txBody>
      </p:sp>
      <p:graphicFrame>
        <p:nvGraphicFramePr>
          <p:cNvPr id="3" name="Table 2">
            <a:extLst>
              <a:ext uri="{FF2B5EF4-FFF2-40B4-BE49-F238E27FC236}">
                <a16:creationId xmlns:a16="http://schemas.microsoft.com/office/drawing/2014/main" id="{825685CF-424A-4F91-D6A7-257516275BAE}"/>
              </a:ext>
            </a:extLst>
          </p:cNvPr>
          <p:cNvGraphicFramePr>
            <a:graphicFrameLocks/>
          </p:cNvGraphicFramePr>
          <p:nvPr>
            <p:extLst>
              <p:ext uri="{D42A27DB-BD31-4B8C-83A1-F6EECF244321}">
                <p14:modId xmlns:p14="http://schemas.microsoft.com/office/powerpoint/2010/main" val="2189694593"/>
              </p:ext>
            </p:extLst>
          </p:nvPr>
        </p:nvGraphicFramePr>
        <p:xfrm>
          <a:off x="1024127" y="1803846"/>
          <a:ext cx="9785358" cy="404634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286561501"/>
                    </a:ext>
                  </a:extLst>
                </a:gridCol>
                <a:gridCol w="1143318">
                  <a:extLst>
                    <a:ext uri="{9D8B030D-6E8A-4147-A177-3AD203B41FA5}">
                      <a16:colId xmlns:a16="http://schemas.microsoft.com/office/drawing/2014/main" val="2356872200"/>
                    </a:ext>
                  </a:extLst>
                </a:gridCol>
                <a:gridCol w="208280">
                  <a:extLst>
                    <a:ext uri="{9D8B030D-6E8A-4147-A177-3AD203B41FA5}">
                      <a16:colId xmlns:a16="http://schemas.microsoft.com/office/drawing/2014/main" val="383283575"/>
                    </a:ext>
                  </a:extLst>
                </a:gridCol>
                <a:gridCol w="2520000">
                  <a:extLst>
                    <a:ext uri="{9D8B030D-6E8A-4147-A177-3AD203B41FA5}">
                      <a16:colId xmlns:a16="http://schemas.microsoft.com/office/drawing/2014/main" val="895718331"/>
                    </a:ext>
                  </a:extLst>
                </a:gridCol>
                <a:gridCol w="208280">
                  <a:extLst>
                    <a:ext uri="{9D8B030D-6E8A-4147-A177-3AD203B41FA5}">
                      <a16:colId xmlns:a16="http://schemas.microsoft.com/office/drawing/2014/main" val="2476238289"/>
                    </a:ext>
                  </a:extLst>
                </a:gridCol>
                <a:gridCol w="2520000">
                  <a:extLst>
                    <a:ext uri="{9D8B030D-6E8A-4147-A177-3AD203B41FA5}">
                      <a16:colId xmlns:a16="http://schemas.microsoft.com/office/drawing/2014/main" val="587767400"/>
                    </a:ext>
                  </a:extLst>
                </a:gridCol>
                <a:gridCol w="208280">
                  <a:extLst>
                    <a:ext uri="{9D8B030D-6E8A-4147-A177-3AD203B41FA5}">
                      <a16:colId xmlns:a16="http://schemas.microsoft.com/office/drawing/2014/main" val="1389626412"/>
                    </a:ext>
                  </a:extLst>
                </a:gridCol>
                <a:gridCol w="2520000">
                  <a:extLst>
                    <a:ext uri="{9D8B030D-6E8A-4147-A177-3AD203B41FA5}">
                      <a16:colId xmlns:a16="http://schemas.microsoft.com/office/drawing/2014/main" val="2597863900"/>
                    </a:ext>
                  </a:extLst>
                </a:gridCol>
              </a:tblGrid>
              <a:tr h="294651">
                <a:tc rowSpan="2" gridSpan="2">
                  <a:txBody>
                    <a:bodyPr/>
                    <a:lstStyle/>
                    <a:p>
                      <a:pPr algn="ctr"/>
                      <a:endParaRPr lang="en-US" sz="1200" dirty="0"/>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tc>
                <a:tc gridSpan="6">
                  <a:txBody>
                    <a:bodyPr/>
                    <a:lstStyle/>
                    <a:p>
                      <a:pPr algn="ctr"/>
                      <a:r>
                        <a:rPr lang="en-US" sz="1200" dirty="0">
                          <a:solidFill>
                            <a:schemeClr val="tx1"/>
                          </a:solidFill>
                        </a:rPr>
                        <a:t>Last-Mile Transport Options</a:t>
                      </a:r>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pPr algn="ctr"/>
                      <a:endParaRPr lang="en-US" sz="16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916084780"/>
                  </a:ext>
                </a:extLst>
              </a:tr>
              <a:tr h="294651">
                <a:tc gridSpan="2" vMerge="1">
                  <a:txBody>
                    <a:bodyPr/>
                    <a:lstStyle/>
                    <a:p>
                      <a:endParaRPr lang="en-US"/>
                    </a:p>
                  </a:txBody>
                  <a:tcPr/>
                </a:tc>
                <a:tc hMerge="1" vMerge="1">
                  <a:txBody>
                    <a:bodyPr/>
                    <a:lstStyle/>
                    <a:p>
                      <a:endParaRPr lang="en-US" dirty="0"/>
                    </a:p>
                  </a:txBody>
                  <a:tcPr/>
                </a:tc>
                <a:tc gridSpan="2">
                  <a:txBody>
                    <a:bodyPr/>
                    <a:lstStyle/>
                    <a:p>
                      <a:pPr algn="ctr"/>
                      <a:r>
                        <a:rPr lang="en-US" sz="1200" b="1" dirty="0">
                          <a:solidFill>
                            <a:schemeClr val="bg1"/>
                          </a:solidFill>
                        </a:rPr>
                        <a:t>Delivery Vans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gridSpan="2">
                  <a:txBody>
                    <a:bodyPr/>
                    <a:lstStyle/>
                    <a:p>
                      <a:pPr algn="ctr"/>
                      <a:r>
                        <a:rPr lang="en-US" sz="1200" b="1" dirty="0">
                          <a:solidFill>
                            <a:schemeClr val="bg1"/>
                          </a:solidFill>
                        </a:rPr>
                        <a:t>Delivery Drones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gridSpan="2">
                  <a:txBody>
                    <a:bodyPr/>
                    <a:lstStyle/>
                    <a:p>
                      <a:pPr algn="ctr"/>
                      <a:r>
                        <a:rPr lang="en-US" sz="1200" b="1" dirty="0">
                          <a:solidFill>
                            <a:schemeClr val="bg1"/>
                          </a:solidFill>
                        </a:rPr>
                        <a:t>Delivery Robots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extLst>
                  <a:ext uri="{0D108BD9-81ED-4DB2-BD59-A6C34878D82A}">
                    <a16:rowId xmlns:a16="http://schemas.microsoft.com/office/drawing/2014/main" val="300964302"/>
                  </a:ext>
                </a:extLst>
              </a:tr>
              <a:tr h="446013">
                <a:tc rowSpan="6">
                  <a:txBody>
                    <a:bodyPr/>
                    <a:lstStyle/>
                    <a:p>
                      <a:pPr algn="ctr"/>
                      <a:r>
                        <a:rPr lang="en-US" sz="1200" b="1" dirty="0"/>
                        <a:t>Evaluation Criteria</a:t>
                      </a:r>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bg1"/>
                          </a:solidFill>
                        </a:rPr>
                        <a:t>Range</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200" dirty="0"/>
                        <a:t>5 miles per delivery</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1 mile per delivery</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1 mile per delivery</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9777019"/>
                  </a:ext>
                </a:extLst>
              </a:tr>
              <a:tr h="446013">
                <a:tc vMerge="1">
                  <a:txBody>
                    <a:bodyPr/>
                    <a:lstStyle/>
                    <a:p>
                      <a:endParaRPr lang="en-US"/>
                    </a:p>
                  </a:txBody>
                  <a:tcPr/>
                </a:tc>
                <a:tc>
                  <a:txBody>
                    <a:bodyPr/>
                    <a:lstStyle/>
                    <a:p>
                      <a:pPr algn="ctr"/>
                      <a:r>
                        <a:rPr lang="en-US" sz="1200" b="1" dirty="0">
                          <a:solidFill>
                            <a:schemeClr val="bg1"/>
                          </a:solidFill>
                        </a:rPr>
                        <a:t>Capacity</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200" dirty="0"/>
                        <a:t>~ 2,000 </a:t>
                      </a:r>
                      <a:r>
                        <a:rPr lang="en-US" sz="1200" dirty="0" err="1"/>
                        <a:t>lbs</a:t>
                      </a:r>
                      <a:endParaRPr lang="en-US" sz="1200" dirty="0"/>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Tw Cen MT" panose="020B0602020104020603"/>
                          <a:ea typeface="+mn-ea"/>
                          <a:cs typeface="+mn-cs"/>
                        </a:rPr>
                        <a:t>~ 4 – 6 lbs</a:t>
                      </a:r>
                      <a:endPar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endParaRP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~20 </a:t>
                      </a:r>
                      <a:r>
                        <a:rPr kumimoji="0" lang="en-US" sz="1200" b="0" i="0" u="none" strike="noStrike" kern="1200" cap="none" spc="0" normalizeH="0" baseline="0" noProof="0" dirty="0" err="1">
                          <a:ln>
                            <a:noFill/>
                          </a:ln>
                          <a:solidFill>
                            <a:prstClr val="black"/>
                          </a:solidFill>
                          <a:effectLst/>
                          <a:uLnTx/>
                          <a:uFillTx/>
                          <a:latin typeface="Tw Cen MT" panose="020B0602020104020603"/>
                          <a:ea typeface="+mn-ea"/>
                          <a:cs typeface="+mn-cs"/>
                        </a:rPr>
                        <a:t>lbs</a:t>
                      </a:r>
                      <a:endPar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22811173"/>
                  </a:ext>
                </a:extLst>
              </a:tr>
              <a:tr h="446013">
                <a:tc vMerge="1">
                  <a:txBody>
                    <a:bodyPr/>
                    <a:lstStyle/>
                    <a:p>
                      <a:endParaRPr lang="en-US" dirty="0"/>
                    </a:p>
                  </a:txBody>
                  <a:tcPr>
                    <a:lnT w="12700" cap="flat" cmpd="sng" algn="ctr">
                      <a:solidFill>
                        <a:schemeClr val="bg1"/>
                      </a:solidFill>
                      <a:prstDash val="solid"/>
                      <a:round/>
                      <a:headEnd type="none" w="med" len="med"/>
                      <a:tailEnd type="none" w="med" len="med"/>
                    </a:lnT>
                  </a:tcPr>
                </a:tc>
                <a:tc>
                  <a:txBody>
                    <a:bodyPr/>
                    <a:lstStyle/>
                    <a:p>
                      <a:pPr algn="ctr"/>
                      <a:r>
                        <a:rPr lang="en-US" sz="1200" b="1" dirty="0">
                          <a:solidFill>
                            <a:schemeClr val="bg1"/>
                          </a:solidFill>
                        </a:rPr>
                        <a:t>Cost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$5 – 12 per delivery*</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$1.99 per delivery**</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$1.99 per delivery^</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79813592"/>
                  </a:ext>
                </a:extLst>
              </a:tr>
              <a:tr h="446013">
                <a:tc vMerge="1">
                  <a:txBody>
                    <a:bodyPr/>
                    <a:lstStyle/>
                    <a:p>
                      <a:endParaRPr lang="en-US" dirty="0"/>
                    </a:p>
                  </a:txBody>
                  <a:tcPr/>
                </a:tc>
                <a:tc>
                  <a:txBody>
                    <a:bodyPr/>
                    <a:lstStyle/>
                    <a:p>
                      <a:pPr algn="ctr"/>
                      <a:r>
                        <a:rPr lang="en-US" sz="1200" b="1" dirty="0">
                          <a:solidFill>
                            <a:schemeClr val="bg1"/>
                          </a:solidFill>
                        </a:rPr>
                        <a:t>Speed </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15 – 20 miles per hour</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40 – 60 miles per hour</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3 – 4 miles per hour</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1290802"/>
                  </a:ext>
                </a:extLst>
              </a:tr>
              <a:tr h="491084">
                <a:tc vMerge="1">
                  <a:txBody>
                    <a:bodyPr/>
                    <a:lstStyle/>
                    <a:p>
                      <a:pPr algn="ctr"/>
                      <a:endParaRPr lang="en-US" sz="1600" b="1" dirty="0"/>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bg1"/>
                          </a:solidFill>
                        </a:rPr>
                        <a:t>Environmental</a:t>
                      </a:r>
                      <a:br>
                        <a:rPr lang="en-US" sz="1200" b="1" dirty="0">
                          <a:solidFill>
                            <a:schemeClr val="bg1"/>
                          </a:solidFill>
                        </a:rPr>
                      </a:br>
                      <a:r>
                        <a:rPr lang="en-US" sz="1200" b="1" dirty="0">
                          <a:solidFill>
                            <a:schemeClr val="bg1"/>
                          </a:solidFill>
                        </a:rPr>
                        <a:t>Impact</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High emissions (if gas-powered) /</a:t>
                      </a:r>
                      <a:br>
                        <a:rPr kumimoji="0" lang="en-US" sz="1200" b="0" i="0" u="none" strike="noStrike" kern="1200" cap="none" spc="0" normalizeH="0" baseline="0" noProof="0" dirty="0">
                          <a:ln>
                            <a:noFill/>
                          </a:ln>
                          <a:solidFill>
                            <a:prstClr val="black"/>
                          </a:solidFill>
                          <a:effectLst/>
                          <a:uLnTx/>
                          <a:uFillTx/>
                          <a:latin typeface="+mn-lt"/>
                          <a:ea typeface="+mn-ea"/>
                          <a:cs typeface="+mn-cs"/>
                        </a:rPr>
                      </a:br>
                      <a:r>
                        <a:rPr kumimoji="0" lang="en-US" sz="1200" b="0" i="0" u="none" strike="noStrike" kern="1200" cap="none" spc="0" normalizeH="0" baseline="0" noProof="0" dirty="0">
                          <a:ln>
                            <a:noFill/>
                          </a:ln>
                          <a:solidFill>
                            <a:prstClr val="black"/>
                          </a:solidFill>
                          <a:effectLst/>
                          <a:uLnTx/>
                          <a:uFillTx/>
                          <a:latin typeface="+mn-lt"/>
                          <a:ea typeface="+mn-ea"/>
                          <a:cs typeface="+mn-cs"/>
                        </a:rPr>
                        <a:t>Medium emissions (if electric)</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Low emissions</a:t>
                      </a:r>
                      <a:b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(electrically powered)</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Low emissions</a:t>
                      </a:r>
                      <a:br>
                        <a:rPr kumimoji="0" lang="en-US" sz="1200" b="0" i="0" u="none" strike="noStrike" kern="1200" cap="none" spc="0" normalizeH="0" baseline="0" noProof="0" dirty="0">
                          <a:ln>
                            <a:noFill/>
                          </a:ln>
                          <a:solidFill>
                            <a:prstClr val="black"/>
                          </a:solidFill>
                          <a:effectLst/>
                          <a:uLnTx/>
                          <a:uFillTx/>
                          <a:latin typeface="+mn-lt"/>
                          <a:ea typeface="+mn-ea"/>
                          <a:cs typeface="+mn-cs"/>
                        </a:rPr>
                      </a:br>
                      <a:r>
                        <a:rPr kumimoji="0" lang="en-US" sz="1200" b="0" i="0" u="none" strike="noStrike" kern="1200" cap="none" spc="0" normalizeH="0" baseline="0" noProof="0" dirty="0">
                          <a:ln>
                            <a:noFill/>
                          </a:ln>
                          <a:solidFill>
                            <a:prstClr val="black"/>
                          </a:solidFill>
                          <a:effectLst/>
                          <a:uLnTx/>
                          <a:uFillTx/>
                          <a:latin typeface="+mn-lt"/>
                          <a:ea typeface="+mn-ea"/>
                          <a:cs typeface="+mn-cs"/>
                        </a:rPr>
                        <a:t>(electrically powered)</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8766640"/>
                  </a:ext>
                </a:extLst>
              </a:tr>
              <a:tr h="1181911">
                <a:tc vMerge="1">
                  <a:txBody>
                    <a:bodyPr/>
                    <a:lstStyle/>
                    <a:p>
                      <a:pPr algn="ctr"/>
                      <a:endParaRPr lang="en-US" sz="1600" b="1" dirty="0"/>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bg1"/>
                          </a:solidFill>
                        </a:rPr>
                        <a:t>Feasibility</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Commonly used. AGM already has delivery partners (e.g., Peak) that use vans</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Pilots in Bay Area but no commercial services are yet available. Without FAA exemption, UAV must be in line of sight and can only be flown in Class G airspace (not all areas)</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endParaRPr>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Pilots in Bay Area but commercial services not yet available. In San Francisco, companies are limited to three robots each, only nine of which are allowed to traverse the whole city</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34243538"/>
                  </a:ext>
                </a:extLst>
              </a:tr>
            </a:tbl>
          </a:graphicData>
        </a:graphic>
      </p:graphicFrame>
      <p:sp>
        <p:nvSpPr>
          <p:cNvPr id="4" name="Oval 3">
            <a:extLst>
              <a:ext uri="{FF2B5EF4-FFF2-40B4-BE49-F238E27FC236}">
                <a16:creationId xmlns:a16="http://schemas.microsoft.com/office/drawing/2014/main" id="{43A65A01-92E1-2C47-D1DD-83752E2B30BA}"/>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graphicFrame>
        <p:nvGraphicFramePr>
          <p:cNvPr id="7" name="Table 9">
            <a:extLst>
              <a:ext uri="{FF2B5EF4-FFF2-40B4-BE49-F238E27FC236}">
                <a16:creationId xmlns:a16="http://schemas.microsoft.com/office/drawing/2014/main" id="{25D387B9-0AC7-E087-DB4A-AA1199BD3DD4}"/>
              </a:ext>
            </a:extLst>
          </p:cNvPr>
          <p:cNvGraphicFramePr>
            <a:graphicFrameLocks noGrp="1"/>
          </p:cNvGraphicFramePr>
          <p:nvPr>
            <p:extLst>
              <p:ext uri="{D42A27DB-BD31-4B8C-83A1-F6EECF244321}">
                <p14:modId xmlns:p14="http://schemas.microsoft.com/office/powerpoint/2010/main" val="1283344658"/>
              </p:ext>
            </p:extLst>
          </p:nvPr>
        </p:nvGraphicFramePr>
        <p:xfrm>
          <a:off x="5604256" y="5967984"/>
          <a:ext cx="5228043" cy="259080"/>
        </p:xfrm>
        <a:graphic>
          <a:graphicData uri="http://schemas.openxmlformats.org/drawingml/2006/table">
            <a:tbl>
              <a:tblPr firstRow="1" bandRow="1">
                <a:tableStyleId>{5C22544A-7EE6-4342-B048-85BDC9FD1C3A}</a:tableStyleId>
              </a:tblPr>
              <a:tblGrid>
                <a:gridCol w="1040130">
                  <a:extLst>
                    <a:ext uri="{9D8B030D-6E8A-4147-A177-3AD203B41FA5}">
                      <a16:colId xmlns:a16="http://schemas.microsoft.com/office/drawing/2014/main" val="4219522702"/>
                    </a:ext>
                  </a:extLst>
                </a:gridCol>
                <a:gridCol w="1395971">
                  <a:extLst>
                    <a:ext uri="{9D8B030D-6E8A-4147-A177-3AD203B41FA5}">
                      <a16:colId xmlns:a16="http://schemas.microsoft.com/office/drawing/2014/main" val="3902480373"/>
                    </a:ext>
                  </a:extLst>
                </a:gridCol>
                <a:gridCol w="1395971">
                  <a:extLst>
                    <a:ext uri="{9D8B030D-6E8A-4147-A177-3AD203B41FA5}">
                      <a16:colId xmlns:a16="http://schemas.microsoft.com/office/drawing/2014/main" val="79226050"/>
                    </a:ext>
                  </a:extLst>
                </a:gridCol>
                <a:gridCol w="1395971">
                  <a:extLst>
                    <a:ext uri="{9D8B030D-6E8A-4147-A177-3AD203B41FA5}">
                      <a16:colId xmlns:a16="http://schemas.microsoft.com/office/drawing/2014/main" val="3750795221"/>
                    </a:ext>
                  </a:extLst>
                </a:gridCol>
              </a:tblGrid>
              <a:tr h="233235">
                <a:tc>
                  <a:txBody>
                    <a:bodyPr/>
                    <a:lstStyle/>
                    <a:p>
                      <a:pPr algn="r"/>
                      <a:r>
                        <a:rPr lang="en-US" sz="1100" dirty="0">
                          <a:solidFill>
                            <a:schemeClr val="tx1"/>
                          </a:solidFill>
                        </a:rPr>
                        <a:t>Attractiveness</a:t>
                      </a:r>
                    </a:p>
                  </a:txBody>
                  <a:tcPr>
                    <a:noFill/>
                  </a:tcPr>
                </a:tc>
                <a:tc>
                  <a:txBody>
                    <a:bodyPr/>
                    <a:lstStyle/>
                    <a:p>
                      <a:r>
                        <a:rPr lang="en-US" sz="1100" dirty="0"/>
                        <a:t>Low</a:t>
                      </a:r>
                    </a:p>
                  </a:txBody>
                  <a:tcPr>
                    <a:solidFill>
                      <a:srgbClr val="C00000"/>
                    </a:solidFill>
                  </a:tcPr>
                </a:tc>
                <a:tc>
                  <a:txBody>
                    <a:bodyPr/>
                    <a:lstStyle/>
                    <a:p>
                      <a:pPr algn="ctr"/>
                      <a:r>
                        <a:rPr lang="en-US" sz="1100" dirty="0"/>
                        <a:t>Medium</a:t>
                      </a:r>
                    </a:p>
                  </a:txBody>
                  <a:tcPr>
                    <a:solidFill>
                      <a:srgbClr val="FFC000"/>
                    </a:solidFill>
                  </a:tcPr>
                </a:tc>
                <a:tc>
                  <a:txBody>
                    <a:bodyPr/>
                    <a:lstStyle/>
                    <a:p>
                      <a:pPr algn="r"/>
                      <a:r>
                        <a:rPr lang="en-US" sz="1100" dirty="0"/>
                        <a:t>High</a:t>
                      </a:r>
                    </a:p>
                  </a:txBody>
                  <a:tcPr>
                    <a:solidFill>
                      <a:srgbClr val="00B050"/>
                    </a:solidFill>
                  </a:tcPr>
                </a:tc>
                <a:extLst>
                  <a:ext uri="{0D108BD9-81ED-4DB2-BD59-A6C34878D82A}">
                    <a16:rowId xmlns:a16="http://schemas.microsoft.com/office/drawing/2014/main" val="2760502827"/>
                  </a:ext>
                </a:extLst>
              </a:tr>
            </a:tbl>
          </a:graphicData>
        </a:graphic>
      </p:graphicFrame>
      <p:sp>
        <p:nvSpPr>
          <p:cNvPr id="8" name="Text Placeholder 7">
            <a:extLst>
              <a:ext uri="{FF2B5EF4-FFF2-40B4-BE49-F238E27FC236}">
                <a16:creationId xmlns:a16="http://schemas.microsoft.com/office/drawing/2014/main" id="{ED34606E-EE88-A1D2-C94F-CDB63601B707}"/>
              </a:ext>
            </a:extLst>
          </p:cNvPr>
          <p:cNvSpPr>
            <a:spLocks noGrp="1"/>
          </p:cNvSpPr>
          <p:nvPr>
            <p:ph type="body" sz="quarter" idx="13"/>
          </p:nvPr>
        </p:nvSpPr>
        <p:spPr>
          <a:xfrm>
            <a:off x="858838" y="6470704"/>
            <a:ext cx="9979025" cy="274584"/>
          </a:xfrm>
        </p:spPr>
        <p:txBody>
          <a:bodyPr/>
          <a:lstStyle/>
          <a:p>
            <a:r>
              <a:rPr lang="en-US" dirty="0"/>
              <a:t>Note:	* $5 per delivery based on $2.5 average van cost per mile, and assuming average delivery distance of 2 miles. $12 per delivery based on Peak Delivery 18% cut and average sale value of $67;</a:t>
            </a:r>
            <a:br>
              <a:rPr lang="en-US" dirty="0"/>
            </a:br>
            <a:r>
              <a:rPr lang="en-US" dirty="0"/>
              <a:t>	* Based on Ark Invest estimates for Amazon Prime Air of </a:t>
            </a:r>
            <a:r>
              <a:rPr lang="en-US" dirty="0">
                <a:solidFill>
                  <a:prstClr val="black"/>
                </a:solidFill>
              </a:rPr>
              <a:t>$1 cost per delivery + assumed margin)</a:t>
            </a:r>
            <a:br>
              <a:rPr lang="en-US" dirty="0">
                <a:solidFill>
                  <a:prstClr val="black"/>
                </a:solidFill>
              </a:rPr>
            </a:br>
            <a:r>
              <a:rPr lang="en-US" dirty="0">
                <a:solidFill>
                  <a:prstClr val="black"/>
                </a:solidFill>
              </a:rPr>
              <a:t>	^ As quoted by Starship Technologies</a:t>
            </a:r>
            <a:br>
              <a:rPr lang="en-US" dirty="0"/>
            </a:br>
            <a:r>
              <a:rPr lang="en-US" dirty="0"/>
              <a:t>Sources: </a:t>
            </a:r>
            <a:r>
              <a:rPr lang="en-US" dirty="0">
                <a:hlinkClick r:id="rId3"/>
              </a:rPr>
              <a:t>futurism.com</a:t>
            </a:r>
            <a:r>
              <a:rPr lang="en-US" dirty="0"/>
              <a:t>; </a:t>
            </a:r>
            <a:r>
              <a:rPr lang="en-US" dirty="0">
                <a:hlinkClick r:id="rId4"/>
              </a:rPr>
              <a:t>Technology Review</a:t>
            </a:r>
            <a:r>
              <a:rPr lang="en-US" dirty="0"/>
              <a:t>; </a:t>
            </a:r>
            <a:r>
              <a:rPr lang="en-US" dirty="0">
                <a:hlinkClick r:id="rId5"/>
              </a:rPr>
              <a:t>FAA</a:t>
            </a:r>
            <a:r>
              <a:rPr lang="en-US" dirty="0"/>
              <a:t>; </a:t>
            </a:r>
            <a:r>
              <a:rPr lang="en-US" dirty="0">
                <a:hlinkClick r:id="rId6"/>
              </a:rPr>
              <a:t>practicalecommerce.com</a:t>
            </a:r>
            <a:r>
              <a:rPr lang="en-US" dirty="0"/>
              <a:t>; </a:t>
            </a:r>
            <a:r>
              <a:rPr lang="en-US" dirty="0">
                <a:hlinkClick r:id="rId7"/>
              </a:rPr>
              <a:t>makeuseof.com</a:t>
            </a:r>
            <a:r>
              <a:rPr lang="en-US" dirty="0"/>
              <a:t>; </a:t>
            </a:r>
            <a:r>
              <a:rPr lang="en-US" dirty="0">
                <a:hlinkClick r:id="rId8"/>
              </a:rPr>
              <a:t>techcrunch.com</a:t>
            </a:r>
            <a:r>
              <a:rPr lang="en-US" dirty="0"/>
              <a:t>; </a:t>
            </a:r>
            <a:r>
              <a:rPr lang="en-US" dirty="0">
                <a:hlinkClick r:id="rId9"/>
              </a:rPr>
              <a:t>Ark Invest</a:t>
            </a:r>
            <a:r>
              <a:rPr lang="en-US" dirty="0"/>
              <a:t>; </a:t>
            </a:r>
            <a:r>
              <a:rPr lang="en-US" dirty="0">
                <a:hlinkClick r:id="rId10"/>
              </a:rPr>
              <a:t>Method.me</a:t>
            </a:r>
            <a:endParaRPr lang="en-US" dirty="0"/>
          </a:p>
        </p:txBody>
      </p:sp>
    </p:spTree>
    <p:extLst>
      <p:ext uri="{BB962C8B-B14F-4D97-AF65-F5344CB8AC3E}">
        <p14:creationId xmlns:p14="http://schemas.microsoft.com/office/powerpoint/2010/main" val="27211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EEE1-1988-9948-0800-A97C88A3C522}"/>
              </a:ext>
            </a:extLst>
          </p:cNvPr>
          <p:cNvSpPr>
            <a:spLocks noGrp="1"/>
          </p:cNvSpPr>
          <p:nvPr>
            <p:ph type="title"/>
          </p:nvPr>
        </p:nvSpPr>
        <p:spPr/>
        <p:txBody>
          <a:bodyPr/>
          <a:lstStyle/>
          <a:p>
            <a:r>
              <a:rPr lang="en-US" dirty="0"/>
              <a:t>higher running costs of vans vs. to drones/ robots is offset by need for fewer pickup locations using vans</a:t>
            </a:r>
          </a:p>
        </p:txBody>
      </p:sp>
      <p:sp>
        <p:nvSpPr>
          <p:cNvPr id="4" name="Text Placeholder 3">
            <a:extLst>
              <a:ext uri="{FF2B5EF4-FFF2-40B4-BE49-F238E27FC236}">
                <a16:creationId xmlns:a16="http://schemas.microsoft.com/office/drawing/2014/main" id="{92D92959-51F9-6044-967D-1C7DC55C9F88}"/>
              </a:ext>
            </a:extLst>
          </p:cNvPr>
          <p:cNvSpPr>
            <a:spLocks noGrp="1"/>
          </p:cNvSpPr>
          <p:nvPr>
            <p:ph type="body" sz="quarter" idx="13"/>
          </p:nvPr>
        </p:nvSpPr>
        <p:spPr/>
        <p:txBody>
          <a:bodyPr/>
          <a:lstStyle/>
          <a:p>
            <a:r>
              <a:rPr lang="en-US" dirty="0"/>
              <a:t>Note:	*Assumes BART stations are used as pickup locations and station selection is made by a simulation choosing the set of stations which minimizes average distances from stations to population.</a:t>
            </a:r>
            <a:br>
              <a:rPr lang="en-US" dirty="0"/>
            </a:br>
            <a:r>
              <a:rPr lang="en-US" dirty="0"/>
              <a:t>	Takes the average of top 9 stations and population served by each depending on 1- or 5-mile radius used</a:t>
            </a:r>
          </a:p>
        </p:txBody>
      </p:sp>
      <p:sp>
        <p:nvSpPr>
          <p:cNvPr id="7" name="TextBox 6">
            <a:extLst>
              <a:ext uri="{FF2B5EF4-FFF2-40B4-BE49-F238E27FC236}">
                <a16:creationId xmlns:a16="http://schemas.microsoft.com/office/drawing/2014/main" id="{EB3497A0-D0E7-B4A8-3B83-11CED0130612}"/>
              </a:ext>
            </a:extLst>
          </p:cNvPr>
          <p:cNvSpPr txBox="1"/>
          <p:nvPr/>
        </p:nvSpPr>
        <p:spPr>
          <a:xfrm>
            <a:off x="985090" y="1908980"/>
            <a:ext cx="3912994" cy="523220"/>
          </a:xfrm>
          <a:prstGeom prst="rect">
            <a:avLst/>
          </a:prstGeom>
          <a:noFill/>
        </p:spPr>
        <p:txBody>
          <a:bodyPr wrap="none" rtlCol="0">
            <a:spAutoFit/>
          </a:bodyPr>
          <a:lstStyle/>
          <a:p>
            <a:r>
              <a:rPr lang="en-US" sz="1400" b="1" dirty="0"/>
              <a:t>Estimated Population Served with</a:t>
            </a:r>
            <a:br>
              <a:rPr lang="en-US" sz="1400" b="1" dirty="0"/>
            </a:br>
            <a:r>
              <a:rPr lang="en-US" sz="1400" b="1" dirty="0"/>
              <a:t>9 Pickup Locations, by Last Mile Delivery Method*</a:t>
            </a:r>
          </a:p>
        </p:txBody>
      </p:sp>
      <p:pic>
        <p:nvPicPr>
          <p:cNvPr id="8" name="Picture 4">
            <a:extLst>
              <a:ext uri="{FF2B5EF4-FFF2-40B4-BE49-F238E27FC236}">
                <a16:creationId xmlns:a16="http://schemas.microsoft.com/office/drawing/2014/main" id="{77594F39-6929-7C94-3867-114637966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094" y="2256347"/>
            <a:ext cx="5827568" cy="381865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1A9CA2AD-F180-D414-6F29-2F5A42200757}"/>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5" name="TextBox 4">
            <a:extLst>
              <a:ext uri="{FF2B5EF4-FFF2-40B4-BE49-F238E27FC236}">
                <a16:creationId xmlns:a16="http://schemas.microsoft.com/office/drawing/2014/main" id="{E42A0E71-0BE9-3C01-35A0-11A8EFE20A28}"/>
              </a:ext>
            </a:extLst>
          </p:cNvPr>
          <p:cNvSpPr txBox="1"/>
          <p:nvPr/>
        </p:nvSpPr>
        <p:spPr>
          <a:xfrm>
            <a:off x="5939862" y="1908980"/>
            <a:ext cx="4843376" cy="523220"/>
          </a:xfrm>
          <a:prstGeom prst="rect">
            <a:avLst/>
          </a:prstGeom>
          <a:solidFill>
            <a:schemeClr val="bg1"/>
          </a:solidFill>
        </p:spPr>
        <p:txBody>
          <a:bodyPr wrap="square" rtlCol="0">
            <a:spAutoFit/>
          </a:bodyPr>
          <a:lstStyle/>
          <a:p>
            <a:r>
              <a:rPr lang="en-US" sz="1400" b="1" dirty="0"/>
              <a:t>Addressable Population Served by No. of Pickup Locations</a:t>
            </a:r>
            <a:br>
              <a:rPr lang="en-US" sz="1400" b="1" dirty="0"/>
            </a:br>
            <a:r>
              <a:rPr lang="en-US" sz="1400" b="1" dirty="0"/>
              <a:t>and Last Mile Delivery Method</a:t>
            </a:r>
          </a:p>
        </p:txBody>
      </p:sp>
      <p:sp>
        <p:nvSpPr>
          <p:cNvPr id="10" name="Rectangle 9">
            <a:extLst>
              <a:ext uri="{FF2B5EF4-FFF2-40B4-BE49-F238E27FC236}">
                <a16:creationId xmlns:a16="http://schemas.microsoft.com/office/drawing/2014/main" id="{69FE0E7D-BA3A-C901-3535-D1E4AC9F9414}"/>
              </a:ext>
            </a:extLst>
          </p:cNvPr>
          <p:cNvSpPr/>
          <p:nvPr/>
        </p:nvSpPr>
        <p:spPr>
          <a:xfrm>
            <a:off x="5996763" y="3253563"/>
            <a:ext cx="956930" cy="2498651"/>
          </a:xfrm>
          <a:prstGeom prst="rect">
            <a:avLst/>
          </a:prstGeom>
          <a:no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CBDB71D-5C4D-2737-43C4-EC6855F4BB46}"/>
              </a:ext>
            </a:extLst>
          </p:cNvPr>
          <p:cNvCxnSpPr>
            <a:cxnSpLocks/>
          </p:cNvCxnSpPr>
          <p:nvPr/>
        </p:nvCxnSpPr>
        <p:spPr>
          <a:xfrm flipV="1">
            <a:off x="4614530" y="3253563"/>
            <a:ext cx="1382233" cy="116958"/>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15FA07-958F-6D93-95B6-983DB41855F7}"/>
              </a:ext>
            </a:extLst>
          </p:cNvPr>
          <p:cNvCxnSpPr>
            <a:cxnSpLocks/>
          </p:cNvCxnSpPr>
          <p:nvPr/>
        </p:nvCxnSpPr>
        <p:spPr>
          <a:xfrm>
            <a:off x="4603898" y="4986670"/>
            <a:ext cx="1392865" cy="765544"/>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CABD2341-CAA7-325D-BDA4-04D235EA4D8B}"/>
              </a:ext>
            </a:extLst>
          </p:cNvPr>
          <p:cNvGraphicFramePr>
            <a:graphicFrameLocks noGrp="1"/>
          </p:cNvGraphicFramePr>
          <p:nvPr>
            <p:extLst>
              <p:ext uri="{D42A27DB-BD31-4B8C-83A1-F6EECF244321}">
                <p14:modId xmlns:p14="http://schemas.microsoft.com/office/powerpoint/2010/main" val="738374552"/>
              </p:ext>
            </p:extLst>
          </p:nvPr>
        </p:nvGraphicFramePr>
        <p:xfrm>
          <a:off x="1167608" y="2996113"/>
          <a:ext cx="3434661" cy="2009371"/>
        </p:xfrm>
        <a:graphic>
          <a:graphicData uri="http://schemas.openxmlformats.org/drawingml/2006/table">
            <a:tbl>
              <a:tblPr firstRow="1" bandRow="1">
                <a:tableStyleId>{5C22544A-7EE6-4342-B048-85BDC9FD1C3A}</a:tableStyleId>
              </a:tblPr>
              <a:tblGrid>
                <a:gridCol w="1688599">
                  <a:extLst>
                    <a:ext uri="{9D8B030D-6E8A-4147-A177-3AD203B41FA5}">
                      <a16:colId xmlns:a16="http://schemas.microsoft.com/office/drawing/2014/main" val="291283554"/>
                    </a:ext>
                  </a:extLst>
                </a:gridCol>
                <a:gridCol w="873031">
                  <a:extLst>
                    <a:ext uri="{9D8B030D-6E8A-4147-A177-3AD203B41FA5}">
                      <a16:colId xmlns:a16="http://schemas.microsoft.com/office/drawing/2014/main" val="109235020"/>
                    </a:ext>
                  </a:extLst>
                </a:gridCol>
                <a:gridCol w="873031">
                  <a:extLst>
                    <a:ext uri="{9D8B030D-6E8A-4147-A177-3AD203B41FA5}">
                      <a16:colId xmlns:a16="http://schemas.microsoft.com/office/drawing/2014/main" val="336624454"/>
                    </a:ext>
                  </a:extLst>
                </a:gridCol>
              </a:tblGrid>
              <a:tr h="379033">
                <a:tc>
                  <a:txBody>
                    <a:bodyPr/>
                    <a:lstStyle/>
                    <a:p>
                      <a:endParaRPr lang="en-US" sz="1400" dirty="0">
                        <a:solidFill>
                          <a:schemeClr val="tx1"/>
                        </a:solidFill>
                      </a:endParaRPr>
                    </a:p>
                  </a:txBody>
                  <a:tcPr marL="99555" marR="99555" marT="49777" marB="4977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400" b="1" dirty="0">
                          <a:solidFill>
                            <a:schemeClr val="bg1"/>
                          </a:solidFill>
                        </a:rPr>
                        <a:t>#</a:t>
                      </a:r>
                    </a:p>
                  </a:txBody>
                  <a:tcPr marL="99555" marR="99555" marT="49777" marB="4977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r>
                        <a:rPr lang="en-US" sz="1400" b="1" dirty="0">
                          <a:solidFill>
                            <a:schemeClr val="bg1"/>
                          </a:solidFill>
                        </a:rPr>
                        <a:t>%</a:t>
                      </a:r>
                    </a:p>
                  </a:txBody>
                  <a:tcPr marL="99555" marR="99555" marT="49777" marB="4977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321978282"/>
                  </a:ext>
                </a:extLst>
              </a:tr>
              <a:tr h="815169">
                <a:tc>
                  <a:txBody>
                    <a:bodyPr/>
                    <a:lstStyle/>
                    <a:p>
                      <a:r>
                        <a:rPr lang="en-US" sz="1400" b="1" dirty="0">
                          <a:solidFill>
                            <a:schemeClr val="bg1"/>
                          </a:solidFill>
                        </a:rPr>
                        <a:t>Delivery Vans</a:t>
                      </a:r>
                      <a:endParaRPr lang="en-US" sz="1400" b="0" dirty="0">
                        <a:solidFill>
                          <a:schemeClr val="bg1"/>
                        </a:solidFill>
                      </a:endParaRPr>
                    </a:p>
                    <a:p>
                      <a:r>
                        <a:rPr lang="en-US" sz="1400" b="0" dirty="0">
                          <a:solidFill>
                            <a:schemeClr val="bg1"/>
                          </a:solidFill>
                        </a:rPr>
                        <a:t>(5 Mile Radius)</a:t>
                      </a:r>
                    </a:p>
                  </a:txBody>
                  <a:tcPr marL="99555" marR="99555" marT="49777" marB="4977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72B1"/>
                    </a:solidFill>
                  </a:tcPr>
                </a:tc>
                <a:tc>
                  <a:txBody>
                    <a:bodyPr/>
                    <a:lstStyle/>
                    <a:p>
                      <a:pPr algn="ctr"/>
                      <a:r>
                        <a:rPr lang="en-US" sz="1400" dirty="0">
                          <a:solidFill>
                            <a:schemeClr val="tx1"/>
                          </a:solidFill>
                        </a:rPr>
                        <a:t>~3,200k </a:t>
                      </a:r>
                    </a:p>
                  </a:txBody>
                  <a:tcPr marL="99555" marR="99555" marT="49777" marB="4977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dirty="0">
                          <a:solidFill>
                            <a:schemeClr val="tx1"/>
                          </a:solidFill>
                        </a:rPr>
                        <a:t>~64%</a:t>
                      </a:r>
                    </a:p>
                  </a:txBody>
                  <a:tcPr marL="99555" marR="99555" marT="49777" marB="4977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02168205"/>
                  </a:ext>
                </a:extLst>
              </a:tr>
              <a:tr h="815169">
                <a:tc>
                  <a:txBody>
                    <a:bodyPr/>
                    <a:lstStyle/>
                    <a:p>
                      <a:r>
                        <a:rPr lang="en-US" sz="1400" b="1" dirty="0">
                          <a:solidFill>
                            <a:schemeClr val="bg1"/>
                          </a:solidFill>
                        </a:rPr>
                        <a:t>Delivery Robots/Drones</a:t>
                      </a:r>
                      <a:endParaRPr lang="en-US" sz="1400" b="0" dirty="0">
                        <a:solidFill>
                          <a:schemeClr val="bg1"/>
                        </a:solidFill>
                      </a:endParaRPr>
                    </a:p>
                    <a:p>
                      <a:r>
                        <a:rPr lang="en-US" sz="1400" b="0" dirty="0">
                          <a:solidFill>
                            <a:schemeClr val="bg1"/>
                          </a:solidFill>
                        </a:rPr>
                        <a:t>(1 Mile Radius)</a:t>
                      </a:r>
                    </a:p>
                  </a:txBody>
                  <a:tcPr marL="99555" marR="99555" marT="49777" marB="4977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A06"/>
                    </a:solidFill>
                  </a:tcPr>
                </a:tc>
                <a:tc>
                  <a:txBody>
                    <a:bodyPr/>
                    <a:lstStyle/>
                    <a:p>
                      <a:pPr algn="ctr"/>
                      <a:r>
                        <a:rPr lang="en-US" sz="1400" dirty="0">
                          <a:solidFill>
                            <a:schemeClr val="tx1"/>
                          </a:solidFill>
                        </a:rPr>
                        <a:t>~110k</a:t>
                      </a:r>
                    </a:p>
                  </a:txBody>
                  <a:tcPr marL="99555" marR="99555" marT="49777" marB="4977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dirty="0">
                          <a:solidFill>
                            <a:schemeClr val="tx1"/>
                          </a:solidFill>
                        </a:rPr>
                        <a:t>~2%</a:t>
                      </a:r>
                    </a:p>
                  </a:txBody>
                  <a:tcPr marL="99555" marR="99555" marT="49777" marB="4977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03624262"/>
                  </a:ext>
                </a:extLst>
              </a:tr>
            </a:tbl>
          </a:graphicData>
        </a:graphic>
      </p:graphicFrame>
      <p:sp>
        <p:nvSpPr>
          <p:cNvPr id="6" name="TextBox 5">
            <a:extLst>
              <a:ext uri="{FF2B5EF4-FFF2-40B4-BE49-F238E27FC236}">
                <a16:creationId xmlns:a16="http://schemas.microsoft.com/office/drawing/2014/main" id="{AF62C1E7-6DCE-ED0F-1D75-FAA59C50DE78}"/>
              </a:ext>
            </a:extLst>
          </p:cNvPr>
          <p:cNvSpPr txBox="1"/>
          <p:nvPr/>
        </p:nvSpPr>
        <p:spPr>
          <a:xfrm>
            <a:off x="6006594" y="2469304"/>
            <a:ext cx="1072631" cy="43689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1283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64" name="Straight Connector 6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picking out vegetables">
            <a:extLst>
              <a:ext uri="{FF2B5EF4-FFF2-40B4-BE49-F238E27FC236}">
                <a16:creationId xmlns:a16="http://schemas.microsoft.com/office/drawing/2014/main" id="{BCA30398-B702-123A-522F-ACB8D9F60F51}"/>
              </a:ext>
            </a:extLst>
          </p:cNvPr>
          <p:cNvPicPr>
            <a:picLocks noChangeAspect="1"/>
          </p:cNvPicPr>
          <p:nvPr/>
        </p:nvPicPr>
        <p:blipFill rotWithShape="1">
          <a:blip r:embed="rId3"/>
          <a:srcRect t="13780" b="1950"/>
          <a:stretch/>
        </p:blipFill>
        <p:spPr>
          <a:xfrm>
            <a:off x="20" y="975"/>
            <a:ext cx="12191980" cy="6858000"/>
          </a:xfrm>
          <a:prstGeom prst="rect">
            <a:avLst/>
          </a:prstGeom>
        </p:spPr>
      </p:pic>
      <p:sp>
        <p:nvSpPr>
          <p:cNvPr id="68" name="Rectangle 67">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846D0-E088-3277-9A13-B7CC4EB499B0}"/>
              </a:ext>
            </a:extLst>
          </p:cNvPr>
          <p:cNvSpPr>
            <a:spLocks noGrp="1"/>
          </p:cNvSpPr>
          <p:nvPr>
            <p:ph type="title"/>
          </p:nvPr>
        </p:nvSpPr>
        <p:spPr>
          <a:xfrm>
            <a:off x="4309349" y="3429000"/>
            <a:ext cx="7501651" cy="1090938"/>
          </a:xfrm>
        </p:spPr>
        <p:txBody>
          <a:bodyPr vert="horz" lIns="91440" tIns="45720" rIns="91440" bIns="45720" rtlCol="0" anchor="b">
            <a:normAutofit/>
          </a:bodyPr>
          <a:lstStyle/>
          <a:p>
            <a:r>
              <a:rPr lang="en-US" sz="3900" kern="1200" cap="all" spc="200" baseline="0" dirty="0">
                <a:solidFill>
                  <a:srgbClr val="FFFFFF"/>
                </a:solidFill>
                <a:latin typeface="+mj-lt"/>
                <a:ea typeface="+mj-ea"/>
                <a:cs typeface="+mj-cs"/>
              </a:rPr>
              <a:t>What would be the optimal model for AGM’s future business?</a:t>
            </a:r>
          </a:p>
        </p:txBody>
      </p:sp>
      <p:cxnSp>
        <p:nvCxnSpPr>
          <p:cNvPr id="70" name="Straight Connector 69">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D7A96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372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1C6A-849F-7CDD-D442-5449EB070F2B}"/>
              </a:ext>
            </a:extLst>
          </p:cNvPr>
          <p:cNvSpPr>
            <a:spLocks noGrp="1"/>
          </p:cNvSpPr>
          <p:nvPr>
            <p:ph type="title"/>
          </p:nvPr>
        </p:nvSpPr>
        <p:spPr/>
        <p:txBody>
          <a:bodyPr>
            <a:normAutofit/>
          </a:bodyPr>
          <a:lstStyle/>
          <a:p>
            <a:r>
              <a:rPr lang="en-GB" dirty="0"/>
              <a:t>New pickup locations should be in BART stations due to ease of access, customer footfall and convenience</a:t>
            </a:r>
            <a:endParaRPr lang="en-US" dirty="0"/>
          </a:p>
        </p:txBody>
      </p:sp>
      <p:sp>
        <p:nvSpPr>
          <p:cNvPr id="3" name="Rectangle 2">
            <a:extLst>
              <a:ext uri="{FF2B5EF4-FFF2-40B4-BE49-F238E27FC236}">
                <a16:creationId xmlns:a16="http://schemas.microsoft.com/office/drawing/2014/main" id="{8467726A-5CEF-7849-D8BF-57B89AE351BA}"/>
              </a:ext>
            </a:extLst>
          </p:cNvPr>
          <p:cNvSpPr/>
          <p:nvPr/>
        </p:nvSpPr>
        <p:spPr>
          <a:xfrm>
            <a:off x="999612" y="1916274"/>
            <a:ext cx="4952208" cy="3540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BART delivery model</a:t>
            </a:r>
          </a:p>
        </p:txBody>
      </p:sp>
      <p:sp>
        <p:nvSpPr>
          <p:cNvPr id="5" name="Rectangle 4">
            <a:extLst>
              <a:ext uri="{FF2B5EF4-FFF2-40B4-BE49-F238E27FC236}">
                <a16:creationId xmlns:a16="http://schemas.microsoft.com/office/drawing/2014/main" id="{52E6B379-29FB-CBE8-C557-23718420A727}"/>
              </a:ext>
            </a:extLst>
          </p:cNvPr>
          <p:cNvSpPr/>
          <p:nvPr/>
        </p:nvSpPr>
        <p:spPr>
          <a:xfrm>
            <a:off x="6116736" y="1916274"/>
            <a:ext cx="4952208" cy="3540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Benefits of placing pickup locations in BART stations</a:t>
            </a:r>
          </a:p>
        </p:txBody>
      </p:sp>
      <p:grpSp>
        <p:nvGrpSpPr>
          <p:cNvPr id="69" name="Group 68">
            <a:extLst>
              <a:ext uri="{FF2B5EF4-FFF2-40B4-BE49-F238E27FC236}">
                <a16:creationId xmlns:a16="http://schemas.microsoft.com/office/drawing/2014/main" id="{3FB443FC-2A4B-2156-44D6-53238DA1D09F}"/>
              </a:ext>
            </a:extLst>
          </p:cNvPr>
          <p:cNvGrpSpPr/>
          <p:nvPr/>
        </p:nvGrpSpPr>
        <p:grpSpPr>
          <a:xfrm>
            <a:off x="6270726" y="2695091"/>
            <a:ext cx="4903174" cy="830997"/>
            <a:chOff x="6141254" y="2752662"/>
            <a:chExt cx="4903174" cy="830997"/>
          </a:xfrm>
        </p:grpSpPr>
        <p:sp>
          <p:nvSpPr>
            <p:cNvPr id="38" name="Oval 37">
              <a:extLst>
                <a:ext uri="{FF2B5EF4-FFF2-40B4-BE49-F238E27FC236}">
                  <a16:creationId xmlns:a16="http://schemas.microsoft.com/office/drawing/2014/main" id="{EC618604-3810-1195-1DE0-48630047707C}"/>
                </a:ext>
              </a:extLst>
            </p:cNvPr>
            <p:cNvSpPr/>
            <p:nvPr/>
          </p:nvSpPr>
          <p:spPr>
            <a:xfrm>
              <a:off x="6141254" y="2831123"/>
              <a:ext cx="674077" cy="6740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829AEFE-4EFF-D51D-8F6C-0D08F53753C8}"/>
                </a:ext>
              </a:extLst>
            </p:cNvPr>
            <p:cNvSpPr txBox="1"/>
            <p:nvPr/>
          </p:nvSpPr>
          <p:spPr>
            <a:xfrm>
              <a:off x="6868480" y="2752662"/>
              <a:ext cx="4175948" cy="830997"/>
            </a:xfrm>
            <a:prstGeom prst="rect">
              <a:avLst/>
            </a:prstGeom>
            <a:noFill/>
          </p:spPr>
          <p:txBody>
            <a:bodyPr wrap="square" rtlCol="0" anchor="ctr">
              <a:spAutoFit/>
            </a:bodyPr>
            <a:lstStyle/>
            <a:p>
              <a:r>
                <a:rPr lang="en-US" sz="1200" b="1" dirty="0">
                  <a:solidFill>
                    <a:schemeClr val="accent1"/>
                  </a:solidFill>
                </a:rPr>
                <a:t>Ease of Access</a:t>
              </a:r>
            </a:p>
            <a:p>
              <a:r>
                <a:rPr lang="en-US" sz="1200" dirty="0"/>
                <a:t>Locating pickup locations in BART stations enables immediate access to BART infrastructure for transporting food from kitchens and in between BART stations</a:t>
              </a:r>
            </a:p>
          </p:txBody>
        </p:sp>
        <p:pic>
          <p:nvPicPr>
            <p:cNvPr id="56" name="Graphic 55" descr="Route (Two Pins With A Path) outline">
              <a:extLst>
                <a:ext uri="{FF2B5EF4-FFF2-40B4-BE49-F238E27FC236}">
                  <a16:creationId xmlns:a16="http://schemas.microsoft.com/office/drawing/2014/main" id="{B295C177-8933-7C47-4EA4-902444638C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5002" y="2957712"/>
              <a:ext cx="426575" cy="426575"/>
            </a:xfrm>
            <a:prstGeom prst="rect">
              <a:avLst/>
            </a:prstGeom>
          </p:spPr>
        </p:pic>
      </p:grpSp>
      <p:grpSp>
        <p:nvGrpSpPr>
          <p:cNvPr id="68" name="Group 67">
            <a:extLst>
              <a:ext uri="{FF2B5EF4-FFF2-40B4-BE49-F238E27FC236}">
                <a16:creationId xmlns:a16="http://schemas.microsoft.com/office/drawing/2014/main" id="{61618C56-4465-67D4-98FB-FD1772DD71A2}"/>
              </a:ext>
            </a:extLst>
          </p:cNvPr>
          <p:cNvGrpSpPr/>
          <p:nvPr/>
        </p:nvGrpSpPr>
        <p:grpSpPr>
          <a:xfrm>
            <a:off x="6270724" y="4032304"/>
            <a:ext cx="4903176" cy="674077"/>
            <a:chOff x="6141252" y="3851031"/>
            <a:chExt cx="4903176" cy="674077"/>
          </a:xfrm>
        </p:grpSpPr>
        <p:sp>
          <p:nvSpPr>
            <p:cNvPr id="32" name="Oval 31">
              <a:extLst>
                <a:ext uri="{FF2B5EF4-FFF2-40B4-BE49-F238E27FC236}">
                  <a16:creationId xmlns:a16="http://schemas.microsoft.com/office/drawing/2014/main" id="{444BC98A-9B7A-5C22-2739-E230E756197E}"/>
                </a:ext>
              </a:extLst>
            </p:cNvPr>
            <p:cNvSpPr/>
            <p:nvPr/>
          </p:nvSpPr>
          <p:spPr>
            <a:xfrm>
              <a:off x="6141252" y="3851031"/>
              <a:ext cx="674077" cy="6740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DA4EDFE-C56D-D4F0-1D16-823EE32A1322}"/>
                </a:ext>
              </a:extLst>
            </p:cNvPr>
            <p:cNvSpPr txBox="1"/>
            <p:nvPr/>
          </p:nvSpPr>
          <p:spPr>
            <a:xfrm>
              <a:off x="6868480" y="3864903"/>
              <a:ext cx="4175948" cy="646331"/>
            </a:xfrm>
            <a:prstGeom prst="rect">
              <a:avLst/>
            </a:prstGeom>
            <a:noFill/>
          </p:spPr>
          <p:txBody>
            <a:bodyPr wrap="square" rtlCol="0" anchor="ctr">
              <a:spAutoFit/>
            </a:bodyPr>
            <a:lstStyle/>
            <a:p>
              <a:r>
                <a:rPr lang="en-US" sz="1200" b="1" dirty="0">
                  <a:solidFill>
                    <a:schemeClr val="accent1"/>
                  </a:solidFill>
                </a:rPr>
                <a:t>Customer Footfall</a:t>
              </a:r>
            </a:p>
            <a:p>
              <a:r>
                <a:rPr lang="en-US" sz="1200" dirty="0"/>
                <a:t>BART stations are typically located in areas with high customer footfall, with associated benefits for sales</a:t>
              </a:r>
            </a:p>
          </p:txBody>
        </p:sp>
        <p:pic>
          <p:nvPicPr>
            <p:cNvPr id="58" name="Graphic 57" descr="Universal access with solid fill">
              <a:extLst>
                <a:ext uri="{FF2B5EF4-FFF2-40B4-BE49-F238E27FC236}">
                  <a16:creationId xmlns:a16="http://schemas.microsoft.com/office/drawing/2014/main" id="{1351578B-6CBF-9302-E229-8793971B09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2963" y="3984086"/>
              <a:ext cx="426575" cy="426575"/>
            </a:xfrm>
            <a:prstGeom prst="rect">
              <a:avLst/>
            </a:prstGeom>
          </p:spPr>
        </p:pic>
      </p:grpSp>
      <p:grpSp>
        <p:nvGrpSpPr>
          <p:cNvPr id="75" name="Group 74">
            <a:extLst>
              <a:ext uri="{FF2B5EF4-FFF2-40B4-BE49-F238E27FC236}">
                <a16:creationId xmlns:a16="http://schemas.microsoft.com/office/drawing/2014/main" id="{657469F3-113E-C9EC-1042-08D6756A94BF}"/>
              </a:ext>
            </a:extLst>
          </p:cNvPr>
          <p:cNvGrpSpPr/>
          <p:nvPr/>
        </p:nvGrpSpPr>
        <p:grpSpPr>
          <a:xfrm>
            <a:off x="6270724" y="5202004"/>
            <a:ext cx="4903176" cy="830997"/>
            <a:chOff x="6141252" y="4788033"/>
            <a:chExt cx="4903176" cy="830997"/>
          </a:xfrm>
        </p:grpSpPr>
        <p:grpSp>
          <p:nvGrpSpPr>
            <p:cNvPr id="67" name="Group 66">
              <a:extLst>
                <a:ext uri="{FF2B5EF4-FFF2-40B4-BE49-F238E27FC236}">
                  <a16:creationId xmlns:a16="http://schemas.microsoft.com/office/drawing/2014/main" id="{BDA7E4CC-FF85-D54F-3AE5-2B5D56C5DDAC}"/>
                </a:ext>
              </a:extLst>
            </p:cNvPr>
            <p:cNvGrpSpPr/>
            <p:nvPr/>
          </p:nvGrpSpPr>
          <p:grpSpPr>
            <a:xfrm>
              <a:off x="6141252" y="4788033"/>
              <a:ext cx="4903176" cy="830997"/>
              <a:chOff x="6141252" y="4788033"/>
              <a:chExt cx="4903176" cy="830997"/>
            </a:xfrm>
          </p:grpSpPr>
          <p:sp>
            <p:nvSpPr>
              <p:cNvPr id="35" name="Oval 34">
                <a:extLst>
                  <a:ext uri="{FF2B5EF4-FFF2-40B4-BE49-F238E27FC236}">
                    <a16:creationId xmlns:a16="http://schemas.microsoft.com/office/drawing/2014/main" id="{D1CE761C-7AF7-F1C7-D22E-BA33BDDC410E}"/>
                  </a:ext>
                </a:extLst>
              </p:cNvPr>
              <p:cNvSpPr/>
              <p:nvPr/>
            </p:nvSpPr>
            <p:spPr>
              <a:xfrm>
                <a:off x="6141252" y="4870939"/>
                <a:ext cx="674077" cy="67407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533629A-3365-A1EF-81E9-8B030185EDBD}"/>
                  </a:ext>
                </a:extLst>
              </p:cNvPr>
              <p:cNvSpPr txBox="1"/>
              <p:nvPr/>
            </p:nvSpPr>
            <p:spPr>
              <a:xfrm>
                <a:off x="6868480" y="4788033"/>
                <a:ext cx="4175948" cy="830997"/>
              </a:xfrm>
              <a:prstGeom prst="rect">
                <a:avLst/>
              </a:prstGeom>
              <a:noFill/>
            </p:spPr>
            <p:txBody>
              <a:bodyPr wrap="square" rtlCol="0" anchor="ctr">
                <a:spAutoFit/>
              </a:bodyPr>
              <a:lstStyle/>
              <a:p>
                <a:r>
                  <a:rPr lang="en-US" sz="1200" b="1" dirty="0">
                    <a:solidFill>
                      <a:schemeClr val="accent1"/>
                    </a:solidFill>
                  </a:rPr>
                  <a:t>Convenience</a:t>
                </a:r>
              </a:p>
              <a:p>
                <a:r>
                  <a:rPr lang="en-US" sz="1200" dirty="0"/>
                  <a:t>Customers regularly pass by BART stations during daily commute times, so picking up meals can be done regularly with minimal disruption to customers’ routines</a:t>
                </a:r>
              </a:p>
            </p:txBody>
          </p:sp>
        </p:grpSp>
        <p:pic>
          <p:nvPicPr>
            <p:cNvPr id="60" name="Graphic 59" descr="Stopwatch 75% with solid fill">
              <a:extLst>
                <a:ext uri="{FF2B5EF4-FFF2-40B4-BE49-F238E27FC236}">
                  <a16:creationId xmlns:a16="http://schemas.microsoft.com/office/drawing/2014/main" id="{7400E799-7031-68EB-A73A-C7400310D7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8172" y="4950647"/>
              <a:ext cx="516156" cy="516156"/>
            </a:xfrm>
            <a:prstGeom prst="rect">
              <a:avLst/>
            </a:prstGeom>
          </p:spPr>
        </p:pic>
      </p:grpSp>
      <p:sp>
        <p:nvSpPr>
          <p:cNvPr id="61" name="Oval 60">
            <a:extLst>
              <a:ext uri="{FF2B5EF4-FFF2-40B4-BE49-F238E27FC236}">
                <a16:creationId xmlns:a16="http://schemas.microsoft.com/office/drawing/2014/main" id="{98428FA9-E116-3606-A485-2E82A765DCA4}"/>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10" name="Oval 9">
            <a:extLst>
              <a:ext uri="{FF2B5EF4-FFF2-40B4-BE49-F238E27FC236}">
                <a16:creationId xmlns:a16="http://schemas.microsoft.com/office/drawing/2014/main" id="{30E025CE-C29C-1B2C-1D9D-97649A36ABF9}"/>
              </a:ext>
            </a:extLst>
          </p:cNvPr>
          <p:cNvSpPr/>
          <p:nvPr/>
        </p:nvSpPr>
        <p:spPr>
          <a:xfrm>
            <a:off x="4093553" y="2939199"/>
            <a:ext cx="1714492" cy="171449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US" sz="1200" i="1" dirty="0">
                <a:solidFill>
                  <a:schemeClr val="tx2"/>
                </a:solidFill>
              </a:rPr>
              <a:t>5 miles</a:t>
            </a:r>
          </a:p>
        </p:txBody>
      </p:sp>
      <p:sp>
        <p:nvSpPr>
          <p:cNvPr id="13" name="Oval 12">
            <a:extLst>
              <a:ext uri="{FF2B5EF4-FFF2-40B4-BE49-F238E27FC236}">
                <a16:creationId xmlns:a16="http://schemas.microsoft.com/office/drawing/2014/main" id="{1829F924-51ED-5D00-1B54-D408B1D66D94}"/>
              </a:ext>
            </a:extLst>
          </p:cNvPr>
          <p:cNvSpPr/>
          <p:nvPr/>
        </p:nvSpPr>
        <p:spPr>
          <a:xfrm>
            <a:off x="3142025" y="3490445"/>
            <a:ext cx="612000" cy="612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a:t>Berkeley</a:t>
            </a:r>
            <a:br>
              <a:rPr lang="en-US" sz="800" dirty="0"/>
            </a:br>
            <a:r>
              <a:rPr lang="en-US" sz="800" dirty="0"/>
              <a:t>BART station</a:t>
            </a:r>
          </a:p>
        </p:txBody>
      </p:sp>
      <p:cxnSp>
        <p:nvCxnSpPr>
          <p:cNvPr id="14" name="Straight Arrow Connector 13">
            <a:extLst>
              <a:ext uri="{FF2B5EF4-FFF2-40B4-BE49-F238E27FC236}">
                <a16:creationId xmlns:a16="http://schemas.microsoft.com/office/drawing/2014/main" id="{8DEB631E-E8D5-48AE-5DD5-7B99EBDABDF7}"/>
              </a:ext>
            </a:extLst>
          </p:cNvPr>
          <p:cNvCxnSpPr>
            <a:cxnSpLocks/>
            <a:stCxn id="13" idx="6"/>
            <a:endCxn id="23" idx="2"/>
          </p:cNvCxnSpPr>
          <p:nvPr/>
        </p:nvCxnSpPr>
        <p:spPr>
          <a:xfrm flipV="1">
            <a:off x="3754025" y="3796444"/>
            <a:ext cx="890960"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CC6F396-9AFB-C0B4-9359-807C8C7B75BD}"/>
              </a:ext>
            </a:extLst>
          </p:cNvPr>
          <p:cNvSpPr/>
          <p:nvPr/>
        </p:nvSpPr>
        <p:spPr>
          <a:xfrm>
            <a:off x="3142025" y="2480965"/>
            <a:ext cx="612000" cy="61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dirty="0"/>
              <a:t>Kitchen</a:t>
            </a:r>
          </a:p>
        </p:txBody>
      </p:sp>
      <p:pic>
        <p:nvPicPr>
          <p:cNvPr id="17" name="Graphic 16" descr="Truck with solid fill">
            <a:extLst>
              <a:ext uri="{FF2B5EF4-FFF2-40B4-BE49-F238E27FC236}">
                <a16:creationId xmlns:a16="http://schemas.microsoft.com/office/drawing/2014/main" id="{19D32A2E-B845-FC60-333E-5B51EE5295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1986" y="3134701"/>
            <a:ext cx="291356" cy="291356"/>
          </a:xfrm>
          <a:prstGeom prst="rect">
            <a:avLst/>
          </a:prstGeom>
        </p:spPr>
      </p:pic>
      <p:pic>
        <p:nvPicPr>
          <p:cNvPr id="21" name="Graphic 20" descr="Train with solid fill">
            <a:extLst>
              <a:ext uri="{FF2B5EF4-FFF2-40B4-BE49-F238E27FC236}">
                <a16:creationId xmlns:a16="http://schemas.microsoft.com/office/drawing/2014/main" id="{30A699BD-646E-33A5-DDEC-B065A4AF36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18277" y="3446097"/>
            <a:ext cx="291356" cy="291356"/>
          </a:xfrm>
          <a:prstGeom prst="rect">
            <a:avLst/>
          </a:prstGeom>
        </p:spPr>
      </p:pic>
      <p:sp>
        <p:nvSpPr>
          <p:cNvPr id="23" name="Oval 22">
            <a:extLst>
              <a:ext uri="{FF2B5EF4-FFF2-40B4-BE49-F238E27FC236}">
                <a16:creationId xmlns:a16="http://schemas.microsoft.com/office/drawing/2014/main" id="{F26CAEA4-218E-453A-8DAF-2158CEF8A995}"/>
              </a:ext>
            </a:extLst>
          </p:cNvPr>
          <p:cNvSpPr/>
          <p:nvPr/>
        </p:nvSpPr>
        <p:spPr>
          <a:xfrm>
            <a:off x="4644985" y="3490631"/>
            <a:ext cx="611627" cy="6116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dirty="0"/>
              <a:t>Pickup location</a:t>
            </a:r>
            <a:br>
              <a:rPr lang="en-US" sz="700" dirty="0"/>
            </a:br>
            <a:r>
              <a:rPr lang="en-US" sz="700" dirty="0"/>
              <a:t>(BART station)</a:t>
            </a:r>
          </a:p>
        </p:txBody>
      </p:sp>
      <p:sp>
        <p:nvSpPr>
          <p:cNvPr id="24" name="Oval 23">
            <a:extLst>
              <a:ext uri="{FF2B5EF4-FFF2-40B4-BE49-F238E27FC236}">
                <a16:creationId xmlns:a16="http://schemas.microsoft.com/office/drawing/2014/main" id="{8F442C7A-A3F8-4A0C-B8CF-227E09BB9336}"/>
              </a:ext>
            </a:extLst>
          </p:cNvPr>
          <p:cNvSpPr/>
          <p:nvPr/>
        </p:nvSpPr>
        <p:spPr>
          <a:xfrm>
            <a:off x="4279607" y="3250840"/>
            <a:ext cx="339948" cy="3399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dirty="0"/>
              <a:t>Customer</a:t>
            </a:r>
          </a:p>
        </p:txBody>
      </p:sp>
      <p:sp>
        <p:nvSpPr>
          <p:cNvPr id="25" name="Oval 24">
            <a:extLst>
              <a:ext uri="{FF2B5EF4-FFF2-40B4-BE49-F238E27FC236}">
                <a16:creationId xmlns:a16="http://schemas.microsoft.com/office/drawing/2014/main" id="{124D3408-50AD-5C0E-A621-25931E81A506}"/>
              </a:ext>
            </a:extLst>
          </p:cNvPr>
          <p:cNvSpPr/>
          <p:nvPr/>
        </p:nvSpPr>
        <p:spPr>
          <a:xfrm>
            <a:off x="4781333" y="2995763"/>
            <a:ext cx="339948" cy="3399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dirty="0"/>
              <a:t>Customer</a:t>
            </a:r>
          </a:p>
        </p:txBody>
      </p:sp>
      <p:sp>
        <p:nvSpPr>
          <p:cNvPr id="31" name="Oval 30">
            <a:extLst>
              <a:ext uri="{FF2B5EF4-FFF2-40B4-BE49-F238E27FC236}">
                <a16:creationId xmlns:a16="http://schemas.microsoft.com/office/drawing/2014/main" id="{3281EDF3-10BB-20F6-2E77-BAF818BDA6B5}"/>
              </a:ext>
            </a:extLst>
          </p:cNvPr>
          <p:cNvSpPr/>
          <p:nvPr/>
        </p:nvSpPr>
        <p:spPr>
          <a:xfrm>
            <a:off x="5283058" y="3250840"/>
            <a:ext cx="339948" cy="3399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dirty="0"/>
              <a:t>Customer</a:t>
            </a:r>
          </a:p>
        </p:txBody>
      </p:sp>
      <p:cxnSp>
        <p:nvCxnSpPr>
          <p:cNvPr id="33" name="Straight Arrow Connector 32">
            <a:extLst>
              <a:ext uri="{FF2B5EF4-FFF2-40B4-BE49-F238E27FC236}">
                <a16:creationId xmlns:a16="http://schemas.microsoft.com/office/drawing/2014/main" id="{A971FD73-25AB-BE38-2D66-B8E8EFB9BC03}"/>
              </a:ext>
            </a:extLst>
          </p:cNvPr>
          <p:cNvCxnSpPr>
            <a:cxnSpLocks/>
            <a:stCxn id="23" idx="1"/>
            <a:endCxn id="24" idx="5"/>
          </p:cNvCxnSpPr>
          <p:nvPr/>
        </p:nvCxnSpPr>
        <p:spPr>
          <a:xfrm flipH="1" flipV="1">
            <a:off x="4569770" y="3541004"/>
            <a:ext cx="164785" cy="3919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4609AA9-B5CA-7E43-8370-61DDDD319291}"/>
              </a:ext>
            </a:extLst>
          </p:cNvPr>
          <p:cNvCxnSpPr>
            <a:cxnSpLocks/>
            <a:stCxn id="23" idx="0"/>
            <a:endCxn id="25" idx="4"/>
          </p:cNvCxnSpPr>
          <p:nvPr/>
        </p:nvCxnSpPr>
        <p:spPr>
          <a:xfrm flipV="1">
            <a:off x="4950799" y="3335711"/>
            <a:ext cx="508" cy="15492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A8FE2-0BDD-ED07-EA43-2EB066A67253}"/>
              </a:ext>
            </a:extLst>
          </p:cNvPr>
          <p:cNvCxnSpPr>
            <a:cxnSpLocks/>
            <a:stCxn id="23" idx="7"/>
            <a:endCxn id="31" idx="3"/>
          </p:cNvCxnSpPr>
          <p:nvPr/>
        </p:nvCxnSpPr>
        <p:spPr>
          <a:xfrm flipV="1">
            <a:off x="5167042" y="3541004"/>
            <a:ext cx="165801" cy="3919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Truck with solid fill">
            <a:extLst>
              <a:ext uri="{FF2B5EF4-FFF2-40B4-BE49-F238E27FC236}">
                <a16:creationId xmlns:a16="http://schemas.microsoft.com/office/drawing/2014/main" id="{6D291AAA-58B6-D32B-4668-17A1963EA2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80605" y="3580201"/>
            <a:ext cx="164463" cy="164463"/>
          </a:xfrm>
          <a:prstGeom prst="rect">
            <a:avLst/>
          </a:prstGeom>
        </p:spPr>
      </p:pic>
      <p:pic>
        <p:nvPicPr>
          <p:cNvPr id="39" name="Graphic 38" descr="Truck with solid fill">
            <a:extLst>
              <a:ext uri="{FF2B5EF4-FFF2-40B4-BE49-F238E27FC236}">
                <a16:creationId xmlns:a16="http://schemas.microsoft.com/office/drawing/2014/main" id="{85C1DBC3-7946-A9ED-5195-A237676AEF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21180" y="3314516"/>
            <a:ext cx="164463" cy="164463"/>
          </a:xfrm>
          <a:prstGeom prst="rect">
            <a:avLst/>
          </a:prstGeom>
        </p:spPr>
      </p:pic>
      <p:pic>
        <p:nvPicPr>
          <p:cNvPr id="46" name="Graphic 45" descr="Truck with solid fill">
            <a:extLst>
              <a:ext uri="{FF2B5EF4-FFF2-40B4-BE49-F238E27FC236}">
                <a16:creationId xmlns:a16="http://schemas.microsoft.com/office/drawing/2014/main" id="{654B69E8-5654-C9BE-3E8C-848AC7FCFA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3927" y="3590788"/>
            <a:ext cx="164463" cy="164463"/>
          </a:xfrm>
          <a:prstGeom prst="rect">
            <a:avLst/>
          </a:prstGeom>
        </p:spPr>
      </p:pic>
      <p:sp>
        <p:nvSpPr>
          <p:cNvPr id="47" name="Oval 46">
            <a:extLst>
              <a:ext uri="{FF2B5EF4-FFF2-40B4-BE49-F238E27FC236}">
                <a16:creationId xmlns:a16="http://schemas.microsoft.com/office/drawing/2014/main" id="{650F3986-E249-0F20-2ADB-E4FE34E3B14E}"/>
              </a:ext>
            </a:extLst>
          </p:cNvPr>
          <p:cNvSpPr/>
          <p:nvPr/>
        </p:nvSpPr>
        <p:spPr>
          <a:xfrm>
            <a:off x="5311347" y="3952265"/>
            <a:ext cx="339948" cy="3399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dirty="0"/>
              <a:t>Customer</a:t>
            </a:r>
          </a:p>
        </p:txBody>
      </p:sp>
      <p:cxnSp>
        <p:nvCxnSpPr>
          <p:cNvPr id="48" name="Straight Arrow Connector 47">
            <a:extLst>
              <a:ext uri="{FF2B5EF4-FFF2-40B4-BE49-F238E27FC236}">
                <a16:creationId xmlns:a16="http://schemas.microsoft.com/office/drawing/2014/main" id="{F5B5F36E-6F0D-7BCC-6769-702D272D77B8}"/>
              </a:ext>
            </a:extLst>
          </p:cNvPr>
          <p:cNvCxnSpPr>
            <a:cxnSpLocks/>
            <a:stCxn id="23" idx="5"/>
            <a:endCxn id="47" idx="2"/>
          </p:cNvCxnSpPr>
          <p:nvPr/>
        </p:nvCxnSpPr>
        <p:spPr>
          <a:xfrm>
            <a:off x="5167042" y="4012687"/>
            <a:ext cx="144305" cy="10955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9" name="Graphic 48" descr="Truck with solid fill">
            <a:extLst>
              <a:ext uri="{FF2B5EF4-FFF2-40B4-BE49-F238E27FC236}">
                <a16:creationId xmlns:a16="http://schemas.microsoft.com/office/drawing/2014/main" id="{F2A8FAEF-5434-CD01-8B28-C8CA3A8420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4626" y="3858811"/>
            <a:ext cx="164463" cy="164463"/>
          </a:xfrm>
          <a:prstGeom prst="rect">
            <a:avLst/>
          </a:prstGeom>
        </p:spPr>
      </p:pic>
      <p:sp>
        <p:nvSpPr>
          <p:cNvPr id="50" name="Oval 49">
            <a:extLst>
              <a:ext uri="{FF2B5EF4-FFF2-40B4-BE49-F238E27FC236}">
                <a16:creationId xmlns:a16="http://schemas.microsoft.com/office/drawing/2014/main" id="{19B2D82D-3271-B7F4-DA68-B5A3343E6333}"/>
              </a:ext>
            </a:extLst>
          </p:cNvPr>
          <p:cNvSpPr/>
          <p:nvPr/>
        </p:nvSpPr>
        <p:spPr>
          <a:xfrm>
            <a:off x="1088006" y="2939199"/>
            <a:ext cx="1714492" cy="171449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US" sz="1200" i="1" dirty="0">
                <a:solidFill>
                  <a:schemeClr val="tx2"/>
                </a:solidFill>
              </a:rPr>
              <a:t>5 miles</a:t>
            </a:r>
          </a:p>
        </p:txBody>
      </p:sp>
      <p:sp>
        <p:nvSpPr>
          <p:cNvPr id="51" name="Oval 50">
            <a:extLst>
              <a:ext uri="{FF2B5EF4-FFF2-40B4-BE49-F238E27FC236}">
                <a16:creationId xmlns:a16="http://schemas.microsoft.com/office/drawing/2014/main" id="{0E887EFB-B04B-D7A0-05CC-25AD5D24081E}"/>
              </a:ext>
            </a:extLst>
          </p:cNvPr>
          <p:cNvSpPr/>
          <p:nvPr/>
        </p:nvSpPr>
        <p:spPr>
          <a:xfrm>
            <a:off x="1639438" y="3490631"/>
            <a:ext cx="611627" cy="6116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dirty="0"/>
              <a:t>Pickup location</a:t>
            </a:r>
            <a:br>
              <a:rPr lang="en-US" sz="700" dirty="0"/>
            </a:br>
            <a:r>
              <a:rPr lang="en-US" sz="700" dirty="0"/>
              <a:t>(BART station)</a:t>
            </a:r>
          </a:p>
        </p:txBody>
      </p:sp>
      <p:sp>
        <p:nvSpPr>
          <p:cNvPr id="52" name="Oval 51">
            <a:extLst>
              <a:ext uri="{FF2B5EF4-FFF2-40B4-BE49-F238E27FC236}">
                <a16:creationId xmlns:a16="http://schemas.microsoft.com/office/drawing/2014/main" id="{8FFBA68C-8866-0BDE-D970-9507E2D3CC58}"/>
              </a:ext>
            </a:extLst>
          </p:cNvPr>
          <p:cNvSpPr/>
          <p:nvPr/>
        </p:nvSpPr>
        <p:spPr>
          <a:xfrm>
            <a:off x="1274060" y="3250840"/>
            <a:ext cx="339948" cy="3399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dirty="0"/>
              <a:t>Customer</a:t>
            </a:r>
          </a:p>
        </p:txBody>
      </p:sp>
      <p:sp>
        <p:nvSpPr>
          <p:cNvPr id="53" name="Oval 52">
            <a:extLst>
              <a:ext uri="{FF2B5EF4-FFF2-40B4-BE49-F238E27FC236}">
                <a16:creationId xmlns:a16="http://schemas.microsoft.com/office/drawing/2014/main" id="{B72FEFC4-8951-50B5-3332-BE143E38B2BB}"/>
              </a:ext>
            </a:extLst>
          </p:cNvPr>
          <p:cNvSpPr/>
          <p:nvPr/>
        </p:nvSpPr>
        <p:spPr>
          <a:xfrm>
            <a:off x="1775786" y="2995763"/>
            <a:ext cx="339948" cy="3399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dirty="0"/>
              <a:t>Customer</a:t>
            </a:r>
          </a:p>
        </p:txBody>
      </p:sp>
      <p:sp>
        <p:nvSpPr>
          <p:cNvPr id="54" name="Oval 53">
            <a:extLst>
              <a:ext uri="{FF2B5EF4-FFF2-40B4-BE49-F238E27FC236}">
                <a16:creationId xmlns:a16="http://schemas.microsoft.com/office/drawing/2014/main" id="{796C00BB-C96C-1B66-BCD0-ED934F9CCF59}"/>
              </a:ext>
            </a:extLst>
          </p:cNvPr>
          <p:cNvSpPr/>
          <p:nvPr/>
        </p:nvSpPr>
        <p:spPr>
          <a:xfrm>
            <a:off x="2277511" y="3250840"/>
            <a:ext cx="339948" cy="3399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dirty="0"/>
              <a:t>Customer</a:t>
            </a:r>
          </a:p>
        </p:txBody>
      </p:sp>
      <p:cxnSp>
        <p:nvCxnSpPr>
          <p:cNvPr id="55" name="Straight Arrow Connector 54">
            <a:extLst>
              <a:ext uri="{FF2B5EF4-FFF2-40B4-BE49-F238E27FC236}">
                <a16:creationId xmlns:a16="http://schemas.microsoft.com/office/drawing/2014/main" id="{FBFC9FDE-CBD5-AC2C-CA1E-84741572B54E}"/>
              </a:ext>
            </a:extLst>
          </p:cNvPr>
          <p:cNvCxnSpPr>
            <a:cxnSpLocks/>
            <a:stCxn id="51" idx="1"/>
            <a:endCxn id="52" idx="5"/>
          </p:cNvCxnSpPr>
          <p:nvPr/>
        </p:nvCxnSpPr>
        <p:spPr>
          <a:xfrm flipH="1" flipV="1">
            <a:off x="1564223" y="3541004"/>
            <a:ext cx="164785" cy="3919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F3246C3-8B9A-65E2-F63B-F6C80FAC9B6F}"/>
              </a:ext>
            </a:extLst>
          </p:cNvPr>
          <p:cNvCxnSpPr>
            <a:cxnSpLocks/>
            <a:stCxn id="51" idx="0"/>
            <a:endCxn id="53" idx="4"/>
          </p:cNvCxnSpPr>
          <p:nvPr/>
        </p:nvCxnSpPr>
        <p:spPr>
          <a:xfrm flipV="1">
            <a:off x="1945252" y="3335711"/>
            <a:ext cx="508" cy="15492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B72002D-15CD-9A80-1910-9288E311337D}"/>
              </a:ext>
            </a:extLst>
          </p:cNvPr>
          <p:cNvCxnSpPr>
            <a:cxnSpLocks/>
            <a:stCxn id="51" idx="7"/>
            <a:endCxn id="54" idx="3"/>
          </p:cNvCxnSpPr>
          <p:nvPr/>
        </p:nvCxnSpPr>
        <p:spPr>
          <a:xfrm flipV="1">
            <a:off x="2161495" y="3541004"/>
            <a:ext cx="165801" cy="3919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Truck with solid fill">
            <a:extLst>
              <a:ext uri="{FF2B5EF4-FFF2-40B4-BE49-F238E27FC236}">
                <a16:creationId xmlns:a16="http://schemas.microsoft.com/office/drawing/2014/main" id="{1CEB9C16-A5E5-6069-70A4-C558184D0B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75058" y="3580201"/>
            <a:ext cx="164463" cy="164463"/>
          </a:xfrm>
          <a:prstGeom prst="rect">
            <a:avLst/>
          </a:prstGeom>
        </p:spPr>
      </p:pic>
      <p:pic>
        <p:nvPicPr>
          <p:cNvPr id="63" name="Graphic 62" descr="Truck with solid fill">
            <a:extLst>
              <a:ext uri="{FF2B5EF4-FFF2-40B4-BE49-F238E27FC236}">
                <a16:creationId xmlns:a16="http://schemas.microsoft.com/office/drawing/2014/main" id="{465063DA-554B-4A37-8635-B906700EF7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15633" y="3314516"/>
            <a:ext cx="164463" cy="164463"/>
          </a:xfrm>
          <a:prstGeom prst="rect">
            <a:avLst/>
          </a:prstGeom>
        </p:spPr>
      </p:pic>
      <p:pic>
        <p:nvPicPr>
          <p:cNvPr id="64" name="Graphic 63" descr="Truck with solid fill">
            <a:extLst>
              <a:ext uri="{FF2B5EF4-FFF2-40B4-BE49-F238E27FC236}">
                <a16:creationId xmlns:a16="http://schemas.microsoft.com/office/drawing/2014/main" id="{6A0A222C-4415-5B15-B79C-1418A7452E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48380" y="3590788"/>
            <a:ext cx="164463" cy="164463"/>
          </a:xfrm>
          <a:prstGeom prst="rect">
            <a:avLst/>
          </a:prstGeom>
        </p:spPr>
      </p:pic>
      <p:sp>
        <p:nvSpPr>
          <p:cNvPr id="65" name="Oval 64">
            <a:extLst>
              <a:ext uri="{FF2B5EF4-FFF2-40B4-BE49-F238E27FC236}">
                <a16:creationId xmlns:a16="http://schemas.microsoft.com/office/drawing/2014/main" id="{79394A91-4344-3149-C0DB-4A84DDC0E0F7}"/>
              </a:ext>
            </a:extLst>
          </p:cNvPr>
          <p:cNvSpPr/>
          <p:nvPr/>
        </p:nvSpPr>
        <p:spPr>
          <a:xfrm>
            <a:off x="1236177" y="3953749"/>
            <a:ext cx="339948" cy="3399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dirty="0"/>
              <a:t>Customer</a:t>
            </a:r>
          </a:p>
        </p:txBody>
      </p:sp>
      <p:cxnSp>
        <p:nvCxnSpPr>
          <p:cNvPr id="66" name="Straight Arrow Connector 65">
            <a:extLst>
              <a:ext uri="{FF2B5EF4-FFF2-40B4-BE49-F238E27FC236}">
                <a16:creationId xmlns:a16="http://schemas.microsoft.com/office/drawing/2014/main" id="{AC443712-5234-184C-9597-02BFC7442B4C}"/>
              </a:ext>
            </a:extLst>
          </p:cNvPr>
          <p:cNvCxnSpPr>
            <a:cxnSpLocks/>
            <a:stCxn id="51" idx="3"/>
            <a:endCxn id="65" idx="6"/>
          </p:cNvCxnSpPr>
          <p:nvPr/>
        </p:nvCxnSpPr>
        <p:spPr>
          <a:xfrm flipH="1">
            <a:off x="1576125" y="4012686"/>
            <a:ext cx="152884" cy="11103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70" name="Graphic 69" descr="Truck with solid fill">
            <a:extLst>
              <a:ext uri="{FF2B5EF4-FFF2-40B4-BE49-F238E27FC236}">
                <a16:creationId xmlns:a16="http://schemas.microsoft.com/office/drawing/2014/main" id="{4B05CE21-BB7B-53C4-24C2-BEA4500E1D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0143" y="3880681"/>
            <a:ext cx="164463" cy="164463"/>
          </a:xfrm>
          <a:prstGeom prst="rect">
            <a:avLst/>
          </a:prstGeom>
        </p:spPr>
      </p:pic>
      <p:cxnSp>
        <p:nvCxnSpPr>
          <p:cNvPr id="71" name="Straight Arrow Connector 70">
            <a:extLst>
              <a:ext uri="{FF2B5EF4-FFF2-40B4-BE49-F238E27FC236}">
                <a16:creationId xmlns:a16="http://schemas.microsoft.com/office/drawing/2014/main" id="{BCBB7CDD-5987-5DF4-3ADF-6E9D63AAB06A}"/>
              </a:ext>
            </a:extLst>
          </p:cNvPr>
          <p:cNvCxnSpPr>
            <a:cxnSpLocks/>
            <a:stCxn id="13" idx="2"/>
            <a:endCxn id="51" idx="6"/>
          </p:cNvCxnSpPr>
          <p:nvPr/>
        </p:nvCxnSpPr>
        <p:spPr>
          <a:xfrm flipH="1" flipV="1">
            <a:off x="2251065" y="3796444"/>
            <a:ext cx="890960"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A7CDDE4-3AC1-012D-B764-F5D7CA05DC36}"/>
              </a:ext>
            </a:extLst>
          </p:cNvPr>
          <p:cNvCxnSpPr>
            <a:cxnSpLocks/>
            <a:stCxn id="15" idx="4"/>
            <a:endCxn id="13" idx="0"/>
          </p:cNvCxnSpPr>
          <p:nvPr/>
        </p:nvCxnSpPr>
        <p:spPr>
          <a:xfrm>
            <a:off x="3448025" y="3092965"/>
            <a:ext cx="0" cy="3974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3" name="Content Placeholder 2">
            <a:extLst>
              <a:ext uri="{FF2B5EF4-FFF2-40B4-BE49-F238E27FC236}">
                <a16:creationId xmlns:a16="http://schemas.microsoft.com/office/drawing/2014/main" id="{365AAC38-591F-F091-F3D3-EB36BBA335AC}"/>
              </a:ext>
            </a:extLst>
          </p:cNvPr>
          <p:cNvSpPr txBox="1">
            <a:spLocks/>
          </p:cNvSpPr>
          <p:nvPr/>
        </p:nvSpPr>
        <p:spPr>
          <a:xfrm>
            <a:off x="833661" y="4863287"/>
            <a:ext cx="5119362" cy="1325207"/>
          </a:xfrm>
          <a:prstGeom prst="rect">
            <a:avLst/>
          </a:prstGeom>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US" sz="1200" dirty="0"/>
              <a:t>Meals are delivered from AGM’s kitchens to selected BART stations or existing stores (pickup locations) each day using a combination of vans and BART</a:t>
            </a:r>
          </a:p>
          <a:p>
            <a:pPr lvl="1"/>
            <a:r>
              <a:rPr lang="en-US" sz="1200" dirty="0"/>
              <a:t>Customers can either pick up food from pickup locations (selected BART stations/existing stores) or arrange for delivery at any time</a:t>
            </a:r>
          </a:p>
          <a:p>
            <a:pPr lvl="1"/>
            <a:r>
              <a:rPr lang="en-US" sz="1200" dirty="0"/>
              <a:t>For customers within a 5-mile radius of a pickup location, deliveries are serviced from the nearest pickup location using traditional food delivery trucks</a:t>
            </a:r>
          </a:p>
        </p:txBody>
      </p:sp>
      <p:pic>
        <p:nvPicPr>
          <p:cNvPr id="74" name="Graphic 73" descr="Train with solid fill">
            <a:extLst>
              <a:ext uri="{FF2B5EF4-FFF2-40B4-BE49-F238E27FC236}">
                <a16:creationId xmlns:a16="http://schemas.microsoft.com/office/drawing/2014/main" id="{70EF0C86-E5BB-E5D5-C07E-CEC31C822C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26583" y="3446097"/>
            <a:ext cx="291356" cy="291356"/>
          </a:xfrm>
          <a:prstGeom prst="rect">
            <a:avLst/>
          </a:prstGeom>
        </p:spPr>
      </p:pic>
      <p:cxnSp>
        <p:nvCxnSpPr>
          <p:cNvPr id="78" name="Straight Connector 77">
            <a:extLst>
              <a:ext uri="{FF2B5EF4-FFF2-40B4-BE49-F238E27FC236}">
                <a16:creationId xmlns:a16="http://schemas.microsoft.com/office/drawing/2014/main" id="{C3FECE9D-EDEA-CBA7-4842-80823CC4CA8A}"/>
              </a:ext>
            </a:extLst>
          </p:cNvPr>
          <p:cNvCxnSpPr/>
          <p:nvPr/>
        </p:nvCxnSpPr>
        <p:spPr>
          <a:xfrm>
            <a:off x="6028566" y="2318855"/>
            <a:ext cx="0" cy="410622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95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B9E8A-D8F4-6152-9FE6-5D03D4E0437A}"/>
              </a:ext>
            </a:extLst>
          </p:cNvPr>
          <p:cNvSpPr>
            <a:spLocks noGrp="1"/>
          </p:cNvSpPr>
          <p:nvPr>
            <p:ph type="title"/>
          </p:nvPr>
        </p:nvSpPr>
        <p:spPr/>
        <p:txBody>
          <a:bodyPr/>
          <a:lstStyle/>
          <a:p>
            <a:r>
              <a:rPr lang="en-US" dirty="0"/>
              <a:t>We ranked the attractiveness of </a:t>
            </a:r>
            <a:r>
              <a:rPr lang="en-US" dirty="0" err="1"/>
              <a:t>bart</a:t>
            </a:r>
            <a:r>
              <a:rPr lang="en-US" dirty="0"/>
              <a:t> stations based on centrality, population and household income</a:t>
            </a:r>
          </a:p>
        </p:txBody>
      </p:sp>
      <p:sp>
        <p:nvSpPr>
          <p:cNvPr id="3" name="Oval 2">
            <a:extLst>
              <a:ext uri="{FF2B5EF4-FFF2-40B4-BE49-F238E27FC236}">
                <a16:creationId xmlns:a16="http://schemas.microsoft.com/office/drawing/2014/main" id="{92870E30-3409-FD53-2D70-67BD5E48823B}"/>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graphicFrame>
        <p:nvGraphicFramePr>
          <p:cNvPr id="7" name="Table 7">
            <a:extLst>
              <a:ext uri="{FF2B5EF4-FFF2-40B4-BE49-F238E27FC236}">
                <a16:creationId xmlns:a16="http://schemas.microsoft.com/office/drawing/2014/main" id="{436BDD60-ABB3-9640-DD65-912BAB2F598B}"/>
              </a:ext>
            </a:extLst>
          </p:cNvPr>
          <p:cNvGraphicFramePr>
            <a:graphicFrameLocks noGrp="1"/>
          </p:cNvGraphicFramePr>
          <p:nvPr>
            <p:extLst>
              <p:ext uri="{D42A27DB-BD31-4B8C-83A1-F6EECF244321}">
                <p14:modId xmlns:p14="http://schemas.microsoft.com/office/powerpoint/2010/main" val="1112195356"/>
              </p:ext>
            </p:extLst>
          </p:nvPr>
        </p:nvGraphicFramePr>
        <p:xfrm>
          <a:off x="1024127" y="2233061"/>
          <a:ext cx="6753189" cy="3868845"/>
        </p:xfrm>
        <a:graphic>
          <a:graphicData uri="http://schemas.openxmlformats.org/drawingml/2006/table">
            <a:tbl>
              <a:tblPr firstRow="1" bandRow="1">
                <a:tableStyleId>{5C22544A-7EE6-4342-B048-85BDC9FD1C3A}</a:tableStyleId>
              </a:tblPr>
              <a:tblGrid>
                <a:gridCol w="1866420">
                  <a:extLst>
                    <a:ext uri="{9D8B030D-6E8A-4147-A177-3AD203B41FA5}">
                      <a16:colId xmlns:a16="http://schemas.microsoft.com/office/drawing/2014/main" val="2877486154"/>
                    </a:ext>
                  </a:extLst>
                </a:gridCol>
                <a:gridCol w="4239378">
                  <a:extLst>
                    <a:ext uri="{9D8B030D-6E8A-4147-A177-3AD203B41FA5}">
                      <a16:colId xmlns:a16="http://schemas.microsoft.com/office/drawing/2014/main" val="2458298945"/>
                    </a:ext>
                  </a:extLst>
                </a:gridCol>
                <a:gridCol w="647391">
                  <a:extLst>
                    <a:ext uri="{9D8B030D-6E8A-4147-A177-3AD203B41FA5}">
                      <a16:colId xmlns:a16="http://schemas.microsoft.com/office/drawing/2014/main" val="1365437590"/>
                    </a:ext>
                  </a:extLst>
                </a:gridCol>
              </a:tblGrid>
              <a:tr h="306965">
                <a:tc>
                  <a:txBody>
                    <a:bodyPr/>
                    <a:lstStyle/>
                    <a:p>
                      <a:r>
                        <a:rPr lang="en-US" sz="1200" dirty="0"/>
                        <a:t>Criteria</a:t>
                      </a:r>
                    </a:p>
                  </a:txBody>
                  <a:tcPr>
                    <a:lnL w="12700" cap="flat" cmpd="sng" algn="ctr">
                      <a:solidFill>
                        <a:schemeClr val="bg1"/>
                      </a:solidFill>
                      <a:prstDash val="solid"/>
                      <a:round/>
                      <a:headEnd type="none" w="med" len="med"/>
                      <a:tailEnd type="none" w="med" len="med"/>
                    </a:lnL>
                    <a:lnB w="38100" cmpd="sng">
                      <a:noFill/>
                    </a:lnB>
                    <a:solidFill>
                      <a:schemeClr val="accent2"/>
                    </a:solidFill>
                  </a:tcPr>
                </a:tc>
                <a:tc>
                  <a:txBody>
                    <a:bodyPr/>
                    <a:lstStyle/>
                    <a:p>
                      <a:r>
                        <a:rPr lang="en-US" sz="1200" dirty="0"/>
                        <a:t>Rationale</a:t>
                      </a:r>
                    </a:p>
                  </a:txBody>
                  <a:tcPr>
                    <a:lnB w="38100" cmpd="sng">
                      <a:noFill/>
                    </a:lnB>
                    <a:solidFill>
                      <a:schemeClr val="accent2"/>
                    </a:solidFill>
                  </a:tcPr>
                </a:tc>
                <a:tc>
                  <a:txBody>
                    <a:bodyPr/>
                    <a:lstStyle/>
                    <a:p>
                      <a:r>
                        <a:rPr lang="en-US" sz="1200" dirty="0"/>
                        <a:t>Weight</a:t>
                      </a:r>
                    </a:p>
                  </a:txBody>
                  <a:tcPr>
                    <a:lnB w="38100" cmpd="sng">
                      <a:noFill/>
                    </a:lnB>
                    <a:solidFill>
                      <a:schemeClr val="accent2"/>
                    </a:solidFill>
                  </a:tcPr>
                </a:tc>
                <a:extLst>
                  <a:ext uri="{0D108BD9-81ED-4DB2-BD59-A6C34878D82A}">
                    <a16:rowId xmlns:a16="http://schemas.microsoft.com/office/drawing/2014/main" val="2385125550"/>
                  </a:ext>
                </a:extLst>
              </a:tr>
              <a:tr h="890470">
                <a:tc>
                  <a:txBody>
                    <a:bodyPr/>
                    <a:lstStyle/>
                    <a:p>
                      <a:r>
                        <a:rPr lang="en-US" sz="1200" b="1" dirty="0">
                          <a:solidFill>
                            <a:schemeClr val="accent1"/>
                          </a:solidFill>
                        </a:rPr>
                        <a:t>Betweenness centrality</a:t>
                      </a:r>
                    </a:p>
                  </a:txBody>
                  <a:tcPr>
                    <a:lnL w="12700" cap="flat" cmpd="sng" algn="ctr">
                      <a:solidFill>
                        <a:schemeClr val="bg1"/>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dirty="0"/>
                        <a:t>Stations with high betweenness centrality within the BART network are more likely to be suitable ‘hubs’</a:t>
                      </a:r>
                    </a:p>
                  </a:txBody>
                  <a:tcPr>
                    <a:lnL w="12700" cmpd="sng">
                      <a:noFill/>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25%</a:t>
                      </a:r>
                    </a:p>
                  </a:txBody>
                  <a:tcPr>
                    <a:lnL w="12700" cmpd="sng">
                      <a:noFill/>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3908678"/>
                  </a:ext>
                </a:extLst>
              </a:tr>
              <a:tr h="890470">
                <a:tc>
                  <a:txBody>
                    <a:bodyPr/>
                    <a:lstStyle/>
                    <a:p>
                      <a:r>
                        <a:rPr lang="en-US" sz="1200" b="1" dirty="0">
                          <a:solidFill>
                            <a:schemeClr val="accent1"/>
                          </a:solidFill>
                        </a:rPr>
                        <a:t>Number of lines passing </a:t>
                      </a:r>
                      <a:br>
                        <a:rPr lang="en-US" sz="1200" b="1" dirty="0">
                          <a:solidFill>
                            <a:schemeClr val="accent1"/>
                          </a:solidFill>
                        </a:rPr>
                      </a:br>
                      <a:r>
                        <a:rPr lang="en-US" sz="1200" b="1" dirty="0">
                          <a:solidFill>
                            <a:schemeClr val="accent1"/>
                          </a:solidFill>
                        </a:rPr>
                        <a:t>through station</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Stations with a higher number of lines passing through are more likely to have higher foot traffic. They are also likely to be transit points for customers changing between lines (i.e., convenient locations to pick-up food)</a:t>
                      </a:r>
                    </a:p>
                  </a:txBody>
                  <a:tcP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15%</a:t>
                      </a:r>
                    </a:p>
                  </a:txBody>
                  <a:tcP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232761"/>
                  </a:ext>
                </a:extLst>
              </a:tr>
              <a:tr h="890470">
                <a:tc>
                  <a:txBody>
                    <a:bodyPr/>
                    <a:lstStyle/>
                    <a:p>
                      <a:r>
                        <a:rPr lang="en-US" sz="1200" b="1" dirty="0">
                          <a:solidFill>
                            <a:schemeClr val="accent1"/>
                          </a:solidFill>
                        </a:rPr>
                        <a:t>Population within a 5-mile radius</a:t>
                      </a:r>
                    </a:p>
                    <a:p>
                      <a:r>
                        <a:rPr lang="en-US" sz="1000" b="0" i="1" dirty="0">
                          <a:solidFill>
                            <a:schemeClr val="accent1"/>
                          </a:solidFill>
                        </a:rPr>
                        <a:t>(Distance-weighted)</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Stations which reach larger populations are more likely to have higher demand</a:t>
                      </a:r>
                    </a:p>
                  </a:txBody>
                  <a:tcP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30%</a:t>
                      </a:r>
                    </a:p>
                  </a:txBody>
                  <a:tcP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334619"/>
                  </a:ext>
                </a:extLst>
              </a:tr>
              <a:tr h="890470">
                <a:tc>
                  <a:txBody>
                    <a:bodyPr/>
                    <a:lstStyle/>
                    <a:p>
                      <a:r>
                        <a:rPr lang="en-US" sz="1200" b="1" dirty="0">
                          <a:solidFill>
                            <a:schemeClr val="accent1"/>
                          </a:solidFill>
                        </a:rPr>
                        <a:t>Average household income for zip-codes within a 5-mile radius</a:t>
                      </a:r>
                    </a:p>
                    <a:p>
                      <a:r>
                        <a:rPr lang="en-US" sz="1000" b="0" i="1" dirty="0">
                          <a:solidFill>
                            <a:schemeClr val="accent1"/>
                          </a:solidFill>
                        </a:rPr>
                        <a:t>(Distance + Population-weighted)</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AGM’s business model is targeted towards more affluent customers, so areas with higher average median income are likely to have a larger number of target customers</a:t>
                      </a:r>
                    </a:p>
                  </a:txBody>
                  <a:tcP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30%</a:t>
                      </a:r>
                    </a:p>
                  </a:txBody>
                  <a:tcP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8892279"/>
                  </a:ext>
                </a:extLst>
              </a:tr>
            </a:tbl>
          </a:graphicData>
        </a:graphic>
      </p:graphicFrame>
      <p:sp>
        <p:nvSpPr>
          <p:cNvPr id="6" name="Content Placeholder 2">
            <a:extLst>
              <a:ext uri="{FF2B5EF4-FFF2-40B4-BE49-F238E27FC236}">
                <a16:creationId xmlns:a16="http://schemas.microsoft.com/office/drawing/2014/main" id="{F269FDA9-C58B-0A77-1DE0-59300562FBEA}"/>
              </a:ext>
            </a:extLst>
          </p:cNvPr>
          <p:cNvSpPr txBox="1">
            <a:spLocks/>
          </p:cNvSpPr>
          <p:nvPr/>
        </p:nvSpPr>
        <p:spPr>
          <a:xfrm>
            <a:off x="7855974" y="2321607"/>
            <a:ext cx="3549962" cy="3691751"/>
          </a:xfrm>
          <a:prstGeom prst="rect">
            <a:avLst/>
          </a:prstGeom>
          <a:noFill/>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GB" sz="1200" dirty="0"/>
              <a:t>When choosing pickup locations, we optimized to make all stations at least 5 miles apart from each other to avoid redundancy and overlaps in catchment areas</a:t>
            </a:r>
          </a:p>
          <a:p>
            <a:pPr lvl="1"/>
            <a:endParaRPr lang="en-GB" sz="100" dirty="0"/>
          </a:p>
          <a:p>
            <a:pPr lvl="1"/>
            <a:r>
              <a:rPr lang="en-GB" sz="1200" dirty="0"/>
              <a:t>Population and household incomes were weighted according to distance of zip codes to each station:</a:t>
            </a:r>
          </a:p>
          <a:p>
            <a:pPr lvl="2"/>
            <a:r>
              <a:rPr lang="en-GB" sz="1100" dirty="0"/>
              <a:t>Greater weight assigned to zip codes located closer to each station vs. those located further away</a:t>
            </a:r>
          </a:p>
          <a:p>
            <a:pPr lvl="2"/>
            <a:r>
              <a:rPr lang="en-GB" sz="1100" dirty="0"/>
              <a:t>Accounts for higher importance of nearby populations</a:t>
            </a:r>
          </a:p>
          <a:p>
            <a:pPr lvl="1"/>
            <a:endParaRPr lang="en-GB" sz="100" dirty="0"/>
          </a:p>
          <a:p>
            <a:pPr lvl="1"/>
            <a:r>
              <a:rPr lang="en-GB" sz="1200" dirty="0"/>
              <a:t>For distance-weighted population scores, a log transformation was applied to account for skew driven by outliers</a:t>
            </a:r>
          </a:p>
          <a:p>
            <a:pPr lvl="1"/>
            <a:endParaRPr lang="en-GB" sz="100" dirty="0"/>
          </a:p>
          <a:p>
            <a:pPr lvl="1"/>
            <a:r>
              <a:rPr lang="en-GB" sz="1200" dirty="0"/>
              <a:t>All metrics were then normalized to a 0-100 scale using Max-Min normalization</a:t>
            </a:r>
          </a:p>
        </p:txBody>
      </p:sp>
    </p:spTree>
    <p:extLst>
      <p:ext uri="{BB962C8B-B14F-4D97-AF65-F5344CB8AC3E}">
        <p14:creationId xmlns:p14="http://schemas.microsoft.com/office/powerpoint/2010/main" val="138002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6DF512D3-4BD7-EA99-8243-1CCEEDAAD71D}"/>
              </a:ext>
            </a:extLst>
          </p:cNvPr>
          <p:cNvGraphicFramePr>
            <a:graphicFrameLocks noGrp="1"/>
          </p:cNvGraphicFramePr>
          <p:nvPr>
            <p:extLst>
              <p:ext uri="{D42A27DB-BD31-4B8C-83A1-F6EECF244321}">
                <p14:modId xmlns:p14="http://schemas.microsoft.com/office/powerpoint/2010/main" val="2953421034"/>
              </p:ext>
            </p:extLst>
          </p:nvPr>
        </p:nvGraphicFramePr>
        <p:xfrm>
          <a:off x="9810893" y="3176336"/>
          <a:ext cx="1335096" cy="3176145"/>
        </p:xfrm>
        <a:graphic>
          <a:graphicData uri="http://schemas.openxmlformats.org/drawingml/2006/table">
            <a:tbl>
              <a:tblPr firstRow="1" bandRow="1"/>
              <a:tblGrid>
                <a:gridCol w="1335096">
                  <a:extLst>
                    <a:ext uri="{9D8B030D-6E8A-4147-A177-3AD203B41FA5}">
                      <a16:colId xmlns:a16="http://schemas.microsoft.com/office/drawing/2014/main" val="95103244"/>
                    </a:ext>
                  </a:extLst>
                </a:gridCol>
              </a:tblGrid>
              <a:tr h="366479">
                <a:tc>
                  <a:txBody>
                    <a:bodyPr/>
                    <a:lstStyle/>
                    <a:p>
                      <a:pPr algn="l" rtl="0" fontAlgn="ctr"/>
                      <a:endParaRPr lang="en-GB" sz="1200" b="1" i="0" u="none" strike="noStrike" dirty="0">
                        <a:solidFill>
                          <a:srgbClr val="FFFFFF"/>
                        </a:solidFill>
                        <a:effectLst/>
                        <a:latin typeface="Tw Cen MT" panose="020B0602020104020603" pitchFamily="34" charset="77"/>
                      </a:endParaRPr>
                    </a:p>
                  </a:txBody>
                  <a:tcPr marL="9525" marR="9525" marT="9525"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D0E9"/>
                    </a:solidFill>
                  </a:tcPr>
                </a:tc>
                <a:extLst>
                  <a:ext uri="{0D108BD9-81ED-4DB2-BD59-A6C34878D82A}">
                    <a16:rowId xmlns:a16="http://schemas.microsoft.com/office/drawing/2014/main" val="215527975"/>
                  </a:ext>
                </a:extLst>
              </a:tr>
              <a:tr h="346118">
                <a:tc>
                  <a:txBody>
                    <a:bodyPr/>
                    <a:lstStyle/>
                    <a:p>
                      <a:pPr algn="l" rtl="0" fontAlgn="ctr"/>
                      <a:endParaRPr lang="en-GB" sz="1200" b="0" i="0" u="none" strike="noStrike" dirty="0">
                        <a:solidFill>
                          <a:srgbClr val="000000"/>
                        </a:solidFill>
                        <a:effectLst/>
                        <a:latin typeface="Tw Cen MT" panose="020B0602020104020603" pitchFamily="34" charset="77"/>
                      </a:endParaRPr>
                    </a:p>
                  </a:txBody>
                  <a:tcPr marL="9525" marR="9525" marT="9525"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6EC"/>
                    </a:solidFill>
                  </a:tcPr>
                </a:tc>
                <a:extLst>
                  <a:ext uri="{0D108BD9-81ED-4DB2-BD59-A6C34878D82A}">
                    <a16:rowId xmlns:a16="http://schemas.microsoft.com/office/drawing/2014/main" val="3532753439"/>
                  </a:ext>
                </a:extLst>
              </a:tr>
              <a:tr h="346118">
                <a:tc>
                  <a:txBody>
                    <a:bodyPr/>
                    <a:lstStyle/>
                    <a:p>
                      <a:pPr algn="l" rtl="0" fontAlgn="ctr"/>
                      <a:endParaRPr lang="en-GB" sz="1200" b="0" i="0" u="none" strike="noStrike" dirty="0">
                        <a:solidFill>
                          <a:srgbClr val="000000"/>
                        </a:solidFill>
                        <a:effectLst/>
                        <a:latin typeface="Tw Cen MT" panose="020B0602020104020603" pitchFamily="34" charset="77"/>
                      </a:endParaRPr>
                    </a:p>
                  </a:txBody>
                  <a:tcPr marL="9525" marR="9525" marT="9525"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DE6F4"/>
                    </a:solidFill>
                  </a:tcPr>
                </a:tc>
                <a:extLst>
                  <a:ext uri="{0D108BD9-81ED-4DB2-BD59-A6C34878D82A}">
                    <a16:rowId xmlns:a16="http://schemas.microsoft.com/office/drawing/2014/main" val="616759208"/>
                  </a:ext>
                </a:extLst>
              </a:tr>
              <a:tr h="366479">
                <a:tc>
                  <a:txBody>
                    <a:bodyPr/>
                    <a:lstStyle/>
                    <a:p>
                      <a:pPr algn="l" rtl="0" fontAlgn="ctr"/>
                      <a:endParaRPr lang="en-GB" sz="1200" b="0" i="0" u="none" strike="noStrike" dirty="0">
                        <a:solidFill>
                          <a:srgbClr val="000000"/>
                        </a:solidFill>
                        <a:effectLst/>
                        <a:latin typeface="Tw Cen MT" panose="020B0602020104020603" pitchFamily="34" charset="77"/>
                      </a:endParaRPr>
                    </a:p>
                  </a:txBody>
                  <a:tcPr marL="9525" marR="9525" marT="9525"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FE8F5"/>
                    </a:solidFill>
                  </a:tcPr>
                </a:tc>
                <a:extLst>
                  <a:ext uri="{0D108BD9-81ED-4DB2-BD59-A6C34878D82A}">
                    <a16:rowId xmlns:a16="http://schemas.microsoft.com/office/drawing/2014/main" val="914837428"/>
                  </a:ext>
                </a:extLst>
              </a:tr>
              <a:tr h="346118">
                <a:tc>
                  <a:txBody>
                    <a:bodyPr/>
                    <a:lstStyle/>
                    <a:p>
                      <a:pPr algn="l" rtl="0" fontAlgn="ctr"/>
                      <a:endParaRPr lang="en-GB" sz="1200" b="0" i="0" u="none" strike="noStrike">
                        <a:solidFill>
                          <a:srgbClr val="000000"/>
                        </a:solidFill>
                        <a:effectLst/>
                        <a:latin typeface="Tw Cen MT" panose="020B0602020104020603" pitchFamily="34" charset="77"/>
                      </a:endParaRPr>
                    </a:p>
                  </a:txBody>
                  <a:tcPr marL="9525" marR="9525" marT="9525"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4F7FD"/>
                    </a:solidFill>
                  </a:tcPr>
                </a:tc>
                <a:extLst>
                  <a:ext uri="{0D108BD9-81ED-4DB2-BD59-A6C34878D82A}">
                    <a16:rowId xmlns:a16="http://schemas.microsoft.com/office/drawing/2014/main" val="1890750647"/>
                  </a:ext>
                </a:extLst>
              </a:tr>
              <a:tr h="346118">
                <a:tc>
                  <a:txBody>
                    <a:bodyPr/>
                    <a:lstStyle/>
                    <a:p>
                      <a:pPr algn="l" rtl="0" fontAlgn="ctr"/>
                      <a:endParaRPr lang="en-GB" sz="1200" b="0" i="0" u="none" strike="noStrike" dirty="0">
                        <a:solidFill>
                          <a:srgbClr val="000000"/>
                        </a:solidFill>
                        <a:effectLst/>
                        <a:latin typeface="Tw Cen MT" panose="020B0602020104020603" pitchFamily="34" charset="77"/>
                      </a:endParaRPr>
                    </a:p>
                  </a:txBody>
                  <a:tcPr marL="9525" marR="9525" marT="9525"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BF1F4"/>
                    </a:solidFill>
                  </a:tcPr>
                </a:tc>
                <a:extLst>
                  <a:ext uri="{0D108BD9-81ED-4DB2-BD59-A6C34878D82A}">
                    <a16:rowId xmlns:a16="http://schemas.microsoft.com/office/drawing/2014/main" val="14054840"/>
                  </a:ext>
                </a:extLst>
              </a:tr>
              <a:tr h="366479">
                <a:tc>
                  <a:txBody>
                    <a:bodyPr/>
                    <a:lstStyle/>
                    <a:p>
                      <a:pPr algn="l" rtl="0" fontAlgn="ctr"/>
                      <a:endParaRPr lang="en-GB" sz="1200" b="0" i="0" u="none" strike="noStrike" dirty="0">
                        <a:solidFill>
                          <a:srgbClr val="000000"/>
                        </a:solidFill>
                        <a:effectLst/>
                        <a:latin typeface="Tw Cen MT" panose="020B0602020104020603" pitchFamily="34" charset="77"/>
                      </a:endParaRPr>
                    </a:p>
                  </a:txBody>
                  <a:tcPr marL="9525" marR="9525" marT="9525"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E1E4"/>
                    </a:solidFill>
                  </a:tcPr>
                </a:tc>
                <a:extLst>
                  <a:ext uri="{0D108BD9-81ED-4DB2-BD59-A6C34878D82A}">
                    <a16:rowId xmlns:a16="http://schemas.microsoft.com/office/drawing/2014/main" val="557929032"/>
                  </a:ext>
                </a:extLst>
              </a:tr>
              <a:tr h="346118">
                <a:tc>
                  <a:txBody>
                    <a:bodyPr/>
                    <a:lstStyle/>
                    <a:p>
                      <a:pPr algn="l" rtl="0" fontAlgn="ctr"/>
                      <a:endParaRPr lang="en-GB" sz="1200" b="0" i="0" u="none" strike="noStrike" dirty="0">
                        <a:solidFill>
                          <a:srgbClr val="000000"/>
                        </a:solidFill>
                        <a:effectLst/>
                        <a:latin typeface="Tw Cen MT" panose="020B0602020104020603" pitchFamily="34" charset="77"/>
                      </a:endParaRPr>
                    </a:p>
                  </a:txBody>
                  <a:tcPr marL="9525" marR="9525" marT="9525"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E1E4"/>
                    </a:solidFill>
                  </a:tcPr>
                </a:tc>
                <a:extLst>
                  <a:ext uri="{0D108BD9-81ED-4DB2-BD59-A6C34878D82A}">
                    <a16:rowId xmlns:a16="http://schemas.microsoft.com/office/drawing/2014/main" val="1367305264"/>
                  </a:ext>
                </a:extLst>
              </a:tr>
              <a:tr h="346118">
                <a:tc>
                  <a:txBody>
                    <a:bodyPr/>
                    <a:lstStyle/>
                    <a:p>
                      <a:pPr algn="l" rtl="0" fontAlgn="ctr"/>
                      <a:endParaRPr lang="en-GB" sz="1200" b="0" i="0" u="none" strike="noStrike" dirty="0">
                        <a:solidFill>
                          <a:srgbClr val="000000"/>
                        </a:solidFill>
                        <a:effectLst/>
                        <a:latin typeface="Tw Cen MT" panose="020B0602020104020603" pitchFamily="34" charset="77"/>
                      </a:endParaRPr>
                    </a:p>
                  </a:txBody>
                  <a:tcPr marL="9525" marR="9525" marT="9525"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DADC"/>
                    </a:solidFill>
                  </a:tcPr>
                </a:tc>
                <a:extLst>
                  <a:ext uri="{0D108BD9-81ED-4DB2-BD59-A6C34878D82A}">
                    <a16:rowId xmlns:a16="http://schemas.microsoft.com/office/drawing/2014/main" val="3922896118"/>
                  </a:ext>
                </a:extLst>
              </a:tr>
            </a:tbl>
          </a:graphicData>
        </a:graphic>
      </p:graphicFrame>
      <p:graphicFrame>
        <p:nvGraphicFramePr>
          <p:cNvPr id="11" name="Table 10">
            <a:extLst>
              <a:ext uri="{FF2B5EF4-FFF2-40B4-BE49-F238E27FC236}">
                <a16:creationId xmlns:a16="http://schemas.microsoft.com/office/drawing/2014/main" id="{0B76568D-80A9-8C1C-E82E-25073CF582B5}"/>
              </a:ext>
            </a:extLst>
          </p:cNvPr>
          <p:cNvGraphicFramePr>
            <a:graphicFrameLocks noGrp="1"/>
          </p:cNvGraphicFramePr>
          <p:nvPr>
            <p:extLst>
              <p:ext uri="{D42A27DB-BD31-4B8C-83A1-F6EECF244321}">
                <p14:modId xmlns:p14="http://schemas.microsoft.com/office/powerpoint/2010/main" val="1651211227"/>
              </p:ext>
            </p:extLst>
          </p:nvPr>
        </p:nvGraphicFramePr>
        <p:xfrm>
          <a:off x="4070111" y="3176337"/>
          <a:ext cx="5431396" cy="3176145"/>
        </p:xfrm>
        <a:graphic>
          <a:graphicData uri="http://schemas.openxmlformats.org/drawingml/2006/table">
            <a:tbl>
              <a:tblPr/>
              <a:tblGrid>
                <a:gridCol w="1357849">
                  <a:extLst>
                    <a:ext uri="{9D8B030D-6E8A-4147-A177-3AD203B41FA5}">
                      <a16:colId xmlns:a16="http://schemas.microsoft.com/office/drawing/2014/main" val="1167819412"/>
                    </a:ext>
                  </a:extLst>
                </a:gridCol>
                <a:gridCol w="1357849">
                  <a:extLst>
                    <a:ext uri="{9D8B030D-6E8A-4147-A177-3AD203B41FA5}">
                      <a16:colId xmlns:a16="http://schemas.microsoft.com/office/drawing/2014/main" val="4257813027"/>
                    </a:ext>
                  </a:extLst>
                </a:gridCol>
                <a:gridCol w="1357849">
                  <a:extLst>
                    <a:ext uri="{9D8B030D-6E8A-4147-A177-3AD203B41FA5}">
                      <a16:colId xmlns:a16="http://schemas.microsoft.com/office/drawing/2014/main" val="3107117255"/>
                    </a:ext>
                  </a:extLst>
                </a:gridCol>
                <a:gridCol w="1357849">
                  <a:extLst>
                    <a:ext uri="{9D8B030D-6E8A-4147-A177-3AD203B41FA5}">
                      <a16:colId xmlns:a16="http://schemas.microsoft.com/office/drawing/2014/main" val="163258654"/>
                    </a:ext>
                  </a:extLst>
                </a:gridCol>
              </a:tblGrid>
              <a:tr h="352905">
                <a:tc>
                  <a:txBody>
                    <a:bodyPr/>
                    <a:lstStyle/>
                    <a:p>
                      <a:pPr algn="r" fontAlgn="b"/>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87AAD6"/>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8696B"/>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FBFF"/>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5A8AC6"/>
                    </a:solidFill>
                  </a:tcPr>
                </a:tc>
                <a:extLst>
                  <a:ext uri="{0D108BD9-81ED-4DB2-BD59-A6C34878D82A}">
                    <a16:rowId xmlns:a16="http://schemas.microsoft.com/office/drawing/2014/main" val="3252342076"/>
                  </a:ext>
                </a:extLst>
              </a:tr>
              <a:tr h="352905">
                <a:tc>
                  <a:txBody>
                    <a:bodyPr/>
                    <a:lstStyle/>
                    <a:p>
                      <a:pPr algn="r" fontAlgn="b"/>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E8EEF8"/>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5A8AC6"/>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AFC6E4"/>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2F5FC"/>
                    </a:solidFill>
                  </a:tcPr>
                </a:tc>
                <a:extLst>
                  <a:ext uri="{0D108BD9-81ED-4DB2-BD59-A6C34878D82A}">
                    <a16:rowId xmlns:a16="http://schemas.microsoft.com/office/drawing/2014/main" val="2921848398"/>
                  </a:ext>
                </a:extLst>
              </a:tr>
              <a:tr h="352905">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5A8AC6"/>
                    </a:solidFill>
                  </a:tcPr>
                </a:tc>
                <a:tc>
                  <a:txBody>
                    <a:bodyPr/>
                    <a:lstStyle/>
                    <a:p>
                      <a:pPr algn="r" fontAlgn="b"/>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B1C7E5"/>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FBFE"/>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9A7A9"/>
                    </a:solidFill>
                  </a:tcPr>
                </a:tc>
                <a:extLst>
                  <a:ext uri="{0D108BD9-81ED-4DB2-BD59-A6C34878D82A}">
                    <a16:rowId xmlns:a16="http://schemas.microsoft.com/office/drawing/2014/main" val="2269652020"/>
                  </a:ext>
                </a:extLst>
              </a:tr>
              <a:tr h="352905">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FBFF"/>
                    </a:solidFill>
                  </a:tcPr>
                </a:tc>
                <a:tc>
                  <a:txBody>
                    <a:bodyPr/>
                    <a:lstStyle/>
                    <a:p>
                      <a:pPr algn="r" fontAlgn="b"/>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EBED"/>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5A8AC6"/>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9A1A3"/>
                    </a:solidFill>
                  </a:tcPr>
                </a:tc>
                <a:extLst>
                  <a:ext uri="{0D108BD9-81ED-4DB2-BD59-A6C34878D82A}">
                    <a16:rowId xmlns:a16="http://schemas.microsoft.com/office/drawing/2014/main" val="829101895"/>
                  </a:ext>
                </a:extLst>
              </a:tr>
              <a:tr h="352905">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A6C0E1"/>
                    </a:solidFill>
                  </a:tcPr>
                </a:tc>
                <a:tc>
                  <a:txBody>
                    <a:bodyPr/>
                    <a:lstStyle/>
                    <a:p>
                      <a:pPr algn="r" fontAlgn="b"/>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5A8AC6"/>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D3D6"/>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87072"/>
                    </a:solidFill>
                  </a:tcPr>
                </a:tc>
                <a:extLst>
                  <a:ext uri="{0D108BD9-81ED-4DB2-BD59-A6C34878D82A}">
                    <a16:rowId xmlns:a16="http://schemas.microsoft.com/office/drawing/2014/main" val="1084405918"/>
                  </a:ext>
                </a:extLst>
              </a:tr>
              <a:tr h="352905">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1DEF0"/>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B1C7E5"/>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DADD"/>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88A8C"/>
                    </a:solidFill>
                  </a:tcPr>
                </a:tc>
                <a:extLst>
                  <a:ext uri="{0D108BD9-81ED-4DB2-BD59-A6C34878D82A}">
                    <a16:rowId xmlns:a16="http://schemas.microsoft.com/office/drawing/2014/main" val="1387664644"/>
                  </a:ext>
                </a:extLst>
              </a:tr>
              <a:tr h="352905">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DADD"/>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EBED"/>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CFCFF"/>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CACC"/>
                    </a:solidFill>
                  </a:tcPr>
                </a:tc>
                <a:extLst>
                  <a:ext uri="{0D108BD9-81ED-4DB2-BD59-A6C34878D82A}">
                    <a16:rowId xmlns:a16="http://schemas.microsoft.com/office/drawing/2014/main" val="229457239"/>
                  </a:ext>
                </a:extLst>
              </a:tr>
              <a:tr h="352905">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C7CA"/>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EBED"/>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BCBE"/>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EAF0F9"/>
                    </a:solidFill>
                  </a:tcPr>
                </a:tc>
                <a:extLst>
                  <a:ext uri="{0D108BD9-81ED-4DB2-BD59-A6C34878D82A}">
                    <a16:rowId xmlns:a16="http://schemas.microsoft.com/office/drawing/2014/main" val="3717984610"/>
                  </a:ext>
                </a:extLst>
              </a:tr>
              <a:tr h="352905">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B7CCE7"/>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8696B"/>
                    </a:solidFill>
                  </a:tcPr>
                </a:tc>
                <a:tc>
                  <a:txBody>
                    <a:bodyPr/>
                    <a:lstStyle/>
                    <a:p>
                      <a:pPr algn="r"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88A8C"/>
                    </a:solidFill>
                  </a:tcPr>
                </a:tc>
                <a:tc>
                  <a:txBody>
                    <a:bodyPr/>
                    <a:lstStyle/>
                    <a:p>
                      <a:pPr algn="r" fontAlgn="b"/>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F5F8"/>
                    </a:solidFill>
                  </a:tcPr>
                </a:tc>
                <a:extLst>
                  <a:ext uri="{0D108BD9-81ED-4DB2-BD59-A6C34878D82A}">
                    <a16:rowId xmlns:a16="http://schemas.microsoft.com/office/drawing/2014/main" val="1226247118"/>
                  </a:ext>
                </a:extLst>
              </a:tr>
            </a:tbl>
          </a:graphicData>
        </a:graphic>
      </p:graphicFrame>
      <p:sp>
        <p:nvSpPr>
          <p:cNvPr id="2" name="Title 1">
            <a:extLst>
              <a:ext uri="{FF2B5EF4-FFF2-40B4-BE49-F238E27FC236}">
                <a16:creationId xmlns:a16="http://schemas.microsoft.com/office/drawing/2014/main" id="{504EFC1C-0EAE-0793-C0A4-9F6EE1AEF5C0}"/>
              </a:ext>
            </a:extLst>
          </p:cNvPr>
          <p:cNvSpPr>
            <a:spLocks noGrp="1"/>
          </p:cNvSpPr>
          <p:nvPr>
            <p:ph type="title"/>
          </p:nvPr>
        </p:nvSpPr>
        <p:spPr/>
        <p:txBody>
          <a:bodyPr/>
          <a:lstStyle/>
          <a:p>
            <a:r>
              <a:rPr lang="en-US" dirty="0"/>
              <a:t>Based on our criteria, we identified nine most attractive stations and recommend a phased roll-out of these</a:t>
            </a:r>
          </a:p>
        </p:txBody>
      </p:sp>
      <p:sp>
        <p:nvSpPr>
          <p:cNvPr id="5" name="Text Placeholder 4">
            <a:extLst>
              <a:ext uri="{FF2B5EF4-FFF2-40B4-BE49-F238E27FC236}">
                <a16:creationId xmlns:a16="http://schemas.microsoft.com/office/drawing/2014/main" id="{CECA88BF-7F6A-4175-5F0F-9612E46103AA}"/>
              </a:ext>
            </a:extLst>
          </p:cNvPr>
          <p:cNvSpPr>
            <a:spLocks noGrp="1"/>
          </p:cNvSpPr>
          <p:nvPr>
            <p:ph type="body" sz="quarter" idx="13"/>
          </p:nvPr>
        </p:nvSpPr>
        <p:spPr/>
        <p:txBody>
          <a:bodyPr/>
          <a:lstStyle/>
          <a:p>
            <a:r>
              <a:rPr lang="en-US" dirty="0"/>
              <a:t>Notes:	* Populations between stations may overlap. Figures shown are actual population values. Normalized scores are based on distance-weighted populations; ** 0-100 scale based on Max-Min normalized values for all BART stations</a:t>
            </a:r>
          </a:p>
        </p:txBody>
      </p:sp>
      <p:sp>
        <p:nvSpPr>
          <p:cNvPr id="3" name="Oval 2">
            <a:extLst>
              <a:ext uri="{FF2B5EF4-FFF2-40B4-BE49-F238E27FC236}">
                <a16:creationId xmlns:a16="http://schemas.microsoft.com/office/drawing/2014/main" id="{E075CC69-F63F-A17D-9A31-42E5FDE485F8}"/>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graphicFrame>
        <p:nvGraphicFramePr>
          <p:cNvPr id="4" name="Table 4">
            <a:extLst>
              <a:ext uri="{FF2B5EF4-FFF2-40B4-BE49-F238E27FC236}">
                <a16:creationId xmlns:a16="http://schemas.microsoft.com/office/drawing/2014/main" id="{DB3BF9D2-5C53-6429-1C32-2C9F95D5EB9C}"/>
              </a:ext>
            </a:extLst>
          </p:cNvPr>
          <p:cNvGraphicFramePr>
            <a:graphicFrameLocks noGrp="1"/>
          </p:cNvGraphicFramePr>
          <p:nvPr>
            <p:extLst>
              <p:ext uri="{D42A27DB-BD31-4B8C-83A1-F6EECF244321}">
                <p14:modId xmlns:p14="http://schemas.microsoft.com/office/powerpoint/2010/main" val="515496043"/>
              </p:ext>
            </p:extLst>
          </p:nvPr>
        </p:nvGraphicFramePr>
        <p:xfrm>
          <a:off x="1077902" y="2018436"/>
          <a:ext cx="10068087" cy="4336260"/>
        </p:xfrm>
        <a:graphic>
          <a:graphicData uri="http://schemas.openxmlformats.org/drawingml/2006/table">
            <a:tbl>
              <a:tblPr firstRow="1" bandRow="1">
                <a:tableStyleId>{5C22544A-7EE6-4342-B048-85BDC9FD1C3A}</a:tableStyleId>
              </a:tblPr>
              <a:tblGrid>
                <a:gridCol w="1385730">
                  <a:extLst>
                    <a:ext uri="{9D8B030D-6E8A-4147-A177-3AD203B41FA5}">
                      <a16:colId xmlns:a16="http://schemas.microsoft.com/office/drawing/2014/main" val="795428354"/>
                    </a:ext>
                  </a:extLst>
                </a:gridCol>
                <a:gridCol w="1368000">
                  <a:extLst>
                    <a:ext uri="{9D8B030D-6E8A-4147-A177-3AD203B41FA5}">
                      <a16:colId xmlns:a16="http://schemas.microsoft.com/office/drawing/2014/main" val="3259783486"/>
                    </a:ext>
                  </a:extLst>
                </a:gridCol>
                <a:gridCol w="220021">
                  <a:extLst>
                    <a:ext uri="{9D8B030D-6E8A-4147-A177-3AD203B41FA5}">
                      <a16:colId xmlns:a16="http://schemas.microsoft.com/office/drawing/2014/main" val="973752854"/>
                    </a:ext>
                  </a:extLst>
                </a:gridCol>
                <a:gridCol w="1368000">
                  <a:extLst>
                    <a:ext uri="{9D8B030D-6E8A-4147-A177-3AD203B41FA5}">
                      <a16:colId xmlns:a16="http://schemas.microsoft.com/office/drawing/2014/main" val="1435783696"/>
                    </a:ext>
                  </a:extLst>
                </a:gridCol>
                <a:gridCol w="1368000">
                  <a:extLst>
                    <a:ext uri="{9D8B030D-6E8A-4147-A177-3AD203B41FA5}">
                      <a16:colId xmlns:a16="http://schemas.microsoft.com/office/drawing/2014/main" val="1652217237"/>
                    </a:ext>
                  </a:extLst>
                </a:gridCol>
                <a:gridCol w="1368000">
                  <a:extLst>
                    <a:ext uri="{9D8B030D-6E8A-4147-A177-3AD203B41FA5}">
                      <a16:colId xmlns:a16="http://schemas.microsoft.com/office/drawing/2014/main" val="250782648"/>
                    </a:ext>
                  </a:extLst>
                </a:gridCol>
                <a:gridCol w="1368000">
                  <a:extLst>
                    <a:ext uri="{9D8B030D-6E8A-4147-A177-3AD203B41FA5}">
                      <a16:colId xmlns:a16="http://schemas.microsoft.com/office/drawing/2014/main" val="3967190340"/>
                    </a:ext>
                  </a:extLst>
                </a:gridCol>
                <a:gridCol w="254336">
                  <a:extLst>
                    <a:ext uri="{9D8B030D-6E8A-4147-A177-3AD203B41FA5}">
                      <a16:colId xmlns:a16="http://schemas.microsoft.com/office/drawing/2014/main" val="2054182395"/>
                    </a:ext>
                  </a:extLst>
                </a:gridCol>
                <a:gridCol w="1368000">
                  <a:extLst>
                    <a:ext uri="{9D8B030D-6E8A-4147-A177-3AD203B41FA5}">
                      <a16:colId xmlns:a16="http://schemas.microsoft.com/office/drawing/2014/main" val="1110165603"/>
                    </a:ext>
                  </a:extLst>
                </a:gridCol>
              </a:tblGrid>
              <a:tr h="662887">
                <a:tc>
                  <a:txBody>
                    <a:bodyPr/>
                    <a:lstStyle/>
                    <a:p>
                      <a:endParaRPr lang="en-US" sz="1200" dirty="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n-US" sz="1200" dirty="0">
                          <a:solidFill>
                            <a:schemeClr val="bg1"/>
                          </a:solidFill>
                        </a:rPr>
                        <a:t>Station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ctr"/>
                      <a:endParaRPr lang="en-US" sz="1200" dirty="0">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Betweenness Centrality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n-US" sz="1200" dirty="0">
                          <a:solidFill>
                            <a:schemeClr val="bg1"/>
                          </a:solidFill>
                        </a:rPr>
                        <a:t>Number of Lines Passing Through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n-US" sz="1200" dirty="0">
                          <a:solidFill>
                            <a:schemeClr val="bg1"/>
                          </a:solidFill>
                        </a:rPr>
                        <a:t>Population Within 5 Miles*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n-US" sz="1200" dirty="0">
                          <a:solidFill>
                            <a:schemeClr val="bg1"/>
                          </a:solidFill>
                        </a:rPr>
                        <a:t>Average Household Income Within 5 Miles </a:t>
                      </a:r>
                      <a:r>
                        <a:rPr lang="en-US" sz="1100" b="0" dirty="0">
                          <a:solidFill>
                            <a:schemeClr val="bg1"/>
                          </a:solidFill>
                        </a:rPr>
                        <a:t>(Distance-weighted)</a:t>
                      </a:r>
                      <a:endParaRPr lang="en-US" sz="1200" b="0" dirty="0">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endParaRPr lang="en-US" sz="1200" dirty="0">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solidFill>
                            <a:schemeClr val="bg1"/>
                          </a:solidFill>
                        </a:rPr>
                        <a:t>Total Score</a:t>
                      </a:r>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130160993"/>
                  </a:ext>
                </a:extLst>
              </a:tr>
              <a:tr h="352854">
                <a:tc>
                  <a:txBody>
                    <a:bodyPr/>
                    <a:lstStyle/>
                    <a:p>
                      <a:pPr algn="ctr"/>
                      <a:endParaRPr lang="en-US" sz="1200" b="1" i="1" dirty="0">
                        <a:solidFill>
                          <a:schemeClr val="tx1"/>
                        </a:solidFill>
                      </a:endParaRP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r"/>
                      <a:r>
                        <a:rPr lang="en-US" sz="1200" b="1" i="1" dirty="0">
                          <a:solidFill>
                            <a:schemeClr val="tx1"/>
                          </a:solidFill>
                        </a:rPr>
                        <a:t>Weights</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t>25%</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n-US" sz="1200" dirty="0"/>
                        <a:t>15%</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n-US" sz="1200" dirty="0"/>
                        <a:t>30%</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n-US" sz="1200" dirty="0"/>
                        <a:t>30%</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38215786"/>
                  </a:ext>
                </a:extLst>
              </a:tr>
              <a:tr h="352854">
                <a:tc rowSpan="3">
                  <a:txBody>
                    <a:bodyPr/>
                    <a:lstStyle/>
                    <a:p>
                      <a:r>
                        <a:rPr lang="en-US" sz="1200" b="1" dirty="0">
                          <a:solidFill>
                            <a:schemeClr val="bg1"/>
                          </a:solidFill>
                        </a:rPr>
                        <a:t>Phase I</a:t>
                      </a:r>
                    </a:p>
                    <a:p>
                      <a:r>
                        <a:rPr lang="en-US" sz="1200" dirty="0">
                          <a:solidFill>
                            <a:schemeClr val="bg1"/>
                          </a:solidFill>
                        </a:rPr>
                        <a:t>(Tier 1 Locations)</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3E8853"/>
                    </a:solidFill>
                  </a:tcPr>
                </a:tc>
                <a:tc>
                  <a:txBody>
                    <a:bodyPr/>
                    <a:lstStyle/>
                    <a:p>
                      <a:pPr algn="ctr"/>
                      <a:r>
                        <a:rPr lang="en-US" sz="1200" dirty="0"/>
                        <a:t>Orinda</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s-ES" sz="1200" kern="1200" dirty="0">
                          <a:solidFill>
                            <a:schemeClr val="dk1"/>
                          </a:solidFill>
                          <a:latin typeface="+mn-lt"/>
                          <a:ea typeface="+mn-ea"/>
                          <a:cs typeface="+mn-cs"/>
                        </a:rPr>
                        <a:t>4,997</a:t>
                      </a:r>
                      <a:r>
                        <a:rPr lang="es-ES" sz="1200" dirty="0"/>
                        <a:t> (82)</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dirty="0"/>
                        <a:t>1 (0)</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191,812</a:t>
                      </a:r>
                      <a:r>
                        <a:rPr lang="es-ES" sz="1200" dirty="0"/>
                        <a:t> (38)</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$212,903 </a:t>
                      </a:r>
                      <a:r>
                        <a:rPr lang="es-ES" sz="1200" dirty="0"/>
                        <a:t>(100)</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dirty="0"/>
                        <a:t>62</a:t>
                      </a: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92264834"/>
                  </a:ext>
                </a:extLst>
              </a:tr>
              <a:tr h="352854">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24th Street Mission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t>2,829</a:t>
                      </a:r>
                      <a:r>
                        <a:rPr lang="es-ES" sz="1200" dirty="0"/>
                        <a:t> (45)</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dirty="0"/>
                        <a:t>4 (100)</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921,187</a:t>
                      </a:r>
                      <a:r>
                        <a:rPr lang="es-ES" sz="1200" dirty="0"/>
                        <a:t> (67)</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$129,453 </a:t>
                      </a:r>
                      <a:r>
                        <a:rPr lang="es-ES" sz="1200" dirty="0"/>
                        <a:t>(41)</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a:t>59</a:t>
                      </a: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86572770"/>
                  </a:ext>
                </a:extLst>
              </a:tr>
              <a:tr h="352854">
                <a:tc vMerge="1">
                  <a:txBody>
                    <a:bodyPr/>
                    <a:lstStyle/>
                    <a:p>
                      <a:endParaRPr lang="en-US" dirty="0"/>
                    </a:p>
                  </a:txBody>
                  <a:tcPr/>
                </a:tc>
                <a:tc>
                  <a:txBody>
                    <a:bodyPr/>
                    <a:lstStyle/>
                    <a:p>
                      <a:pPr algn="ctr"/>
                      <a:r>
                        <a:rPr lang="en-US" sz="1200" dirty="0"/>
                        <a:t>MacArthur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t>5,999</a:t>
                      </a:r>
                      <a:r>
                        <a:rPr lang="es-ES" sz="1200" dirty="0"/>
                        <a:t> (100)</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s-ES" sz="1200" dirty="0"/>
                        <a:t>3 (66)</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n-US" sz="1200" dirty="0"/>
                        <a:t>504,427</a:t>
                      </a:r>
                      <a:r>
                        <a:rPr lang="es-ES" sz="1200" dirty="0"/>
                        <a:t> (37)</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n-US" sz="1200" dirty="0"/>
                        <a:t>$92,237 </a:t>
                      </a:r>
                      <a:r>
                        <a:rPr lang="es-ES" sz="1200" dirty="0"/>
                        <a:t>(15)</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s-ES" sz="1200" dirty="0"/>
                        <a:t>50</a:t>
                      </a: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25409045"/>
                  </a:ext>
                </a:extLst>
              </a:tr>
              <a:tr h="352854">
                <a:tc rowSpan="3">
                  <a:txBody>
                    <a:bodyPr/>
                    <a:lstStyle/>
                    <a:p>
                      <a:r>
                        <a:rPr lang="en-US" sz="1200" b="1" dirty="0">
                          <a:solidFill>
                            <a:schemeClr val="bg1"/>
                          </a:solidFill>
                        </a:rPr>
                        <a:t>Phase II</a:t>
                      </a:r>
                    </a:p>
                    <a:p>
                      <a:r>
                        <a:rPr lang="en-US" sz="1200" dirty="0">
                          <a:solidFill>
                            <a:schemeClr val="bg1"/>
                          </a:solidFill>
                        </a:rPr>
                        <a:t>(Tier 2 Locations)</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ctr"/>
                      <a:r>
                        <a:rPr lang="en-US" sz="1200" dirty="0"/>
                        <a:t>South Hayward</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t>2,432</a:t>
                      </a:r>
                      <a:r>
                        <a:rPr lang="es-ES" sz="1200" dirty="0"/>
                        <a:t> (38)</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dirty="0"/>
                        <a:t>2 (33)</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266,634</a:t>
                      </a:r>
                      <a:r>
                        <a:rPr lang="es-ES" sz="1200" dirty="0"/>
                        <a:t> (100)</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$90,035 </a:t>
                      </a:r>
                      <a:r>
                        <a:rPr lang="es-ES" sz="1200" dirty="0"/>
                        <a:t>(14)</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a:t>49</a:t>
                      </a: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55740191"/>
                  </a:ext>
                </a:extLst>
              </a:tr>
              <a:tr h="352854">
                <a:tc vMerge="1">
                  <a:txBody>
                    <a:bodyPr/>
                    <a:lstStyle/>
                    <a:p>
                      <a:endParaRPr lang="en-US" dirty="0"/>
                    </a:p>
                  </a:txBody>
                  <a:tcPr/>
                </a:tc>
                <a:tc>
                  <a:txBody>
                    <a:bodyPr/>
                    <a:lstStyle/>
                    <a:p>
                      <a:pPr algn="ctr"/>
                      <a:r>
                        <a:rPr lang="en-US" sz="1200" dirty="0"/>
                        <a:t>Coliseum</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t>4,306</a:t>
                      </a:r>
                      <a:r>
                        <a:rPr lang="es-ES" sz="1200" dirty="0"/>
                        <a:t> (70)</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dirty="0"/>
                        <a:t>4 (100)</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416,742</a:t>
                      </a:r>
                      <a:r>
                        <a:rPr lang="es-ES" sz="1200" dirty="0"/>
                        <a:t> (27)</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$72,117 </a:t>
                      </a:r>
                      <a:r>
                        <a:rPr lang="es-ES" sz="1200" dirty="0"/>
                        <a:t>(2)</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a:t>41</a:t>
                      </a: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55759778"/>
                  </a:ext>
                </a:extLst>
              </a:tr>
              <a:tr h="352854">
                <a:tc vMerge="1">
                  <a:txBody>
                    <a:bodyPr/>
                    <a:lstStyle/>
                    <a:p>
                      <a:endParaRPr lang="en-US" dirty="0"/>
                    </a:p>
                  </a:txBody>
                  <a:tcPr/>
                </a:tc>
                <a:tc>
                  <a:txBody>
                    <a:bodyPr/>
                    <a:lstStyle/>
                    <a:p>
                      <a:pPr algn="ctr"/>
                      <a:r>
                        <a:rPr lang="en-US" sz="1200" dirty="0"/>
                        <a:t>Bay Fair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t>3,348</a:t>
                      </a:r>
                      <a:r>
                        <a:rPr lang="es-ES" sz="1200" dirty="0"/>
                        <a:t> (54)</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s-ES" sz="1200" dirty="0"/>
                        <a:t>3 (66)</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n-US" sz="1200" dirty="0"/>
                        <a:t>329,162</a:t>
                      </a:r>
                      <a:r>
                        <a:rPr lang="es-ES" sz="1200" dirty="0"/>
                        <a:t> (29)</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n-US" sz="1200" dirty="0"/>
                        <a:t>$81,764 </a:t>
                      </a:r>
                      <a:r>
                        <a:rPr lang="es-ES" sz="1200" dirty="0"/>
                        <a:t>(8)</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r>
                        <a:rPr lang="es-ES" sz="1200" dirty="0"/>
                        <a:t>35</a:t>
                      </a: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89433610"/>
                  </a:ext>
                </a:extLst>
              </a:tr>
              <a:tr h="352854">
                <a:tc rowSpan="3">
                  <a:txBody>
                    <a:bodyPr/>
                    <a:lstStyle/>
                    <a:p>
                      <a:r>
                        <a:rPr lang="en-US" sz="1200" b="1" dirty="0">
                          <a:solidFill>
                            <a:schemeClr val="bg1"/>
                          </a:solidFill>
                        </a:rPr>
                        <a:t>Phase III</a:t>
                      </a:r>
                      <a:br>
                        <a:rPr lang="en-US" sz="1200" dirty="0">
                          <a:solidFill>
                            <a:schemeClr val="bg1"/>
                          </a:solidFill>
                        </a:rPr>
                      </a:br>
                      <a:r>
                        <a:rPr lang="en-US" sz="1200" dirty="0">
                          <a:solidFill>
                            <a:schemeClr val="bg1"/>
                          </a:solidFill>
                        </a:rPr>
                        <a:t>(Tier 3 Locations)</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a:r>
                        <a:rPr lang="en-US" sz="1200" dirty="0" err="1"/>
                        <a:t>Colma</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t>1,873</a:t>
                      </a:r>
                      <a:r>
                        <a:rPr lang="es-ES" sz="1200" dirty="0"/>
                        <a:t> (29)</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dirty="0"/>
                        <a:t>2 (33)</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488,088</a:t>
                      </a:r>
                      <a:r>
                        <a:rPr lang="es-ES" sz="1200" dirty="0"/>
                        <a:t> (37)</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$105,157 </a:t>
                      </a:r>
                      <a:r>
                        <a:rPr lang="es-ES" sz="1200" dirty="0"/>
                        <a:t>(25)</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a:t>31</a:t>
                      </a: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27481689"/>
                  </a:ext>
                </a:extLst>
              </a:tr>
              <a:tr h="352854">
                <a:tc vMerge="1">
                  <a:txBody>
                    <a:bodyPr/>
                    <a:lstStyle/>
                    <a:p>
                      <a:endParaRPr lang="en-US" dirty="0"/>
                    </a:p>
                  </a:txBody>
                  <a:tcPr/>
                </a:tc>
                <a:tc>
                  <a:txBody>
                    <a:bodyPr/>
                    <a:lstStyle/>
                    <a:p>
                      <a:pPr algn="ctr"/>
                      <a:r>
                        <a:rPr lang="en-US" sz="1200" dirty="0"/>
                        <a:t>Fremont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t>1,592</a:t>
                      </a:r>
                      <a:r>
                        <a:rPr lang="es-ES" sz="1200" dirty="0"/>
                        <a:t> (24)</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dirty="0"/>
                        <a:t>2 (33)</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315,645</a:t>
                      </a:r>
                      <a:r>
                        <a:rPr lang="es-ES" sz="1200" dirty="0"/>
                        <a:t> (21)</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$133,465 </a:t>
                      </a:r>
                      <a:r>
                        <a:rPr lang="es-ES" sz="1200" dirty="0"/>
                        <a:t>(44)</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a:t>31</a:t>
                      </a: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4921181"/>
                  </a:ext>
                </a:extLst>
              </a:tr>
              <a:tr h="352854">
                <a:tc vMerge="1">
                  <a:txBody>
                    <a:bodyPr/>
                    <a:lstStyle/>
                    <a:p>
                      <a:endParaRPr lang="en-US" dirty="0"/>
                    </a:p>
                  </a:txBody>
                  <a:tcPr/>
                </a:tc>
                <a:tc>
                  <a:txBody>
                    <a:bodyPr/>
                    <a:lstStyle/>
                    <a:p>
                      <a:pPr algn="ctr"/>
                      <a:r>
                        <a:rPr lang="en-US" sz="1200" dirty="0"/>
                        <a:t>Walnut Creek</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dirty="0"/>
                        <a:t>3,925</a:t>
                      </a:r>
                      <a:r>
                        <a:rPr lang="es-ES" sz="1200" dirty="0"/>
                        <a:t> (64)</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dirty="0"/>
                        <a:t>1 (0)</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199,253</a:t>
                      </a:r>
                      <a:r>
                        <a:rPr lang="es-ES" sz="1200" dirty="0"/>
                        <a:t> (8)</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t>$121,050 </a:t>
                      </a:r>
                      <a:r>
                        <a:rPr lang="es-ES" sz="1200" dirty="0"/>
                        <a:t>(36)</a:t>
                      </a: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s-ES" sz="1200" dirty="0"/>
                        <a:t>29</a:t>
                      </a:r>
                      <a:endParaRPr lang="en-US" sz="12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52094300"/>
                  </a:ext>
                </a:extLst>
              </a:tr>
            </a:tbl>
          </a:graphicData>
        </a:graphic>
      </p:graphicFrame>
      <p:sp>
        <p:nvSpPr>
          <p:cNvPr id="6" name="TextBox 5">
            <a:extLst>
              <a:ext uri="{FF2B5EF4-FFF2-40B4-BE49-F238E27FC236}">
                <a16:creationId xmlns:a16="http://schemas.microsoft.com/office/drawing/2014/main" id="{2EF10EDB-D85E-E958-6A03-559F02B8E04B}"/>
              </a:ext>
            </a:extLst>
          </p:cNvPr>
          <p:cNvSpPr txBox="1"/>
          <p:nvPr/>
        </p:nvSpPr>
        <p:spPr>
          <a:xfrm>
            <a:off x="2432039" y="1710659"/>
            <a:ext cx="9759961" cy="307777"/>
          </a:xfrm>
          <a:prstGeom prst="rect">
            <a:avLst/>
          </a:prstGeom>
          <a:noFill/>
        </p:spPr>
        <p:txBody>
          <a:bodyPr wrap="square" rtlCol="0">
            <a:spAutoFit/>
          </a:bodyPr>
          <a:lstStyle/>
          <a:p>
            <a:r>
              <a:rPr lang="en-US" sz="1400" b="1" dirty="0"/>
              <a:t>Target pickup locations for AGM expansion, actual and normalized values (0-100 scale)**</a:t>
            </a:r>
          </a:p>
        </p:txBody>
      </p:sp>
      <p:sp>
        <p:nvSpPr>
          <p:cNvPr id="7" name="Triangle 6">
            <a:extLst>
              <a:ext uri="{FF2B5EF4-FFF2-40B4-BE49-F238E27FC236}">
                <a16:creationId xmlns:a16="http://schemas.microsoft.com/office/drawing/2014/main" id="{11C15DFF-746C-E306-87C2-84DB7B9BF05F}"/>
              </a:ext>
            </a:extLst>
          </p:cNvPr>
          <p:cNvSpPr/>
          <p:nvPr/>
        </p:nvSpPr>
        <p:spPr>
          <a:xfrm rot="5400000">
            <a:off x="8980014" y="4698565"/>
            <a:ext cx="1296871" cy="136491"/>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32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B065-B7F9-0086-27D1-96F78CA4BA59}"/>
              </a:ext>
            </a:extLst>
          </p:cNvPr>
          <p:cNvSpPr>
            <a:spLocks noGrp="1"/>
          </p:cNvSpPr>
          <p:nvPr>
            <p:ph type="title"/>
          </p:nvPr>
        </p:nvSpPr>
        <p:spPr/>
        <p:txBody>
          <a:bodyPr/>
          <a:lstStyle/>
          <a:p>
            <a:r>
              <a:rPr lang="en-US" dirty="0"/>
              <a:t>The nine target stations, when combined with delivery services would enable AGM to reach ~55% of the addressable population</a:t>
            </a:r>
          </a:p>
        </p:txBody>
      </p:sp>
      <p:sp>
        <p:nvSpPr>
          <p:cNvPr id="18" name="Oval 17">
            <a:extLst>
              <a:ext uri="{FF2B5EF4-FFF2-40B4-BE49-F238E27FC236}">
                <a16:creationId xmlns:a16="http://schemas.microsoft.com/office/drawing/2014/main" id="{F64B53B1-DAFF-1E7D-5C90-D10136CF2E07}"/>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grpSp>
        <p:nvGrpSpPr>
          <p:cNvPr id="4" name="Group 3">
            <a:extLst>
              <a:ext uri="{FF2B5EF4-FFF2-40B4-BE49-F238E27FC236}">
                <a16:creationId xmlns:a16="http://schemas.microsoft.com/office/drawing/2014/main" id="{746FCEBA-C967-34C4-CF99-82554D80FC55}"/>
              </a:ext>
            </a:extLst>
          </p:cNvPr>
          <p:cNvGrpSpPr/>
          <p:nvPr/>
        </p:nvGrpSpPr>
        <p:grpSpPr>
          <a:xfrm>
            <a:off x="1143561" y="3032623"/>
            <a:ext cx="9892698" cy="1945786"/>
            <a:chOff x="104828" y="2828316"/>
            <a:chExt cx="11970165" cy="2354401"/>
          </a:xfrm>
        </p:grpSpPr>
        <p:pic>
          <p:nvPicPr>
            <p:cNvPr id="1032" name="Picture 8">
              <a:extLst>
                <a:ext uri="{FF2B5EF4-FFF2-40B4-BE49-F238E27FC236}">
                  <a16:creationId xmlns:a16="http://schemas.microsoft.com/office/drawing/2014/main" id="{1A2DD275-FAC4-4720-8A21-6EFC04A9BB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552" y="2828317"/>
              <a:ext cx="3002401" cy="2354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5671E60-0B68-4EED-8331-4B1B6B8D2EC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572" y="2828316"/>
              <a:ext cx="3002401" cy="2354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4EF0536-9687-4E4C-BCAA-5379636D8E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28" y="2828317"/>
              <a:ext cx="40671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221E297-9845-4DD6-858A-6B136250D35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2592" y="2828317"/>
              <a:ext cx="3002401" cy="23544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8D5DD8F7-6DED-05BE-09E2-60CB725D1BA8}"/>
              </a:ext>
            </a:extLst>
          </p:cNvPr>
          <p:cNvSpPr txBox="1"/>
          <p:nvPr/>
        </p:nvSpPr>
        <p:spPr>
          <a:xfrm>
            <a:off x="2219785" y="2982173"/>
            <a:ext cx="2150416" cy="261610"/>
          </a:xfrm>
          <a:prstGeom prst="rect">
            <a:avLst/>
          </a:prstGeom>
          <a:solidFill>
            <a:schemeClr val="bg1"/>
          </a:solidFill>
        </p:spPr>
        <p:txBody>
          <a:bodyPr wrap="square" rtlCol="0">
            <a:spAutoFit/>
          </a:bodyPr>
          <a:lstStyle/>
          <a:p>
            <a:pPr algn="ctr"/>
            <a:r>
              <a:rPr lang="en-US" sz="1100" b="1" dirty="0"/>
              <a:t>Current Situation</a:t>
            </a:r>
          </a:p>
        </p:txBody>
      </p:sp>
      <p:sp>
        <p:nvSpPr>
          <p:cNvPr id="6" name="TextBox 5">
            <a:extLst>
              <a:ext uri="{FF2B5EF4-FFF2-40B4-BE49-F238E27FC236}">
                <a16:creationId xmlns:a16="http://schemas.microsoft.com/office/drawing/2014/main" id="{A339782A-B2C3-6DE9-14E3-5FB6DDE06A9A}"/>
              </a:ext>
            </a:extLst>
          </p:cNvPr>
          <p:cNvSpPr txBox="1"/>
          <p:nvPr/>
        </p:nvSpPr>
        <p:spPr>
          <a:xfrm>
            <a:off x="4464795" y="2791291"/>
            <a:ext cx="2150416" cy="430887"/>
          </a:xfrm>
          <a:prstGeom prst="rect">
            <a:avLst/>
          </a:prstGeom>
          <a:solidFill>
            <a:schemeClr val="bg1"/>
          </a:solidFill>
        </p:spPr>
        <p:txBody>
          <a:bodyPr wrap="square" rtlCol="0">
            <a:spAutoFit/>
          </a:bodyPr>
          <a:lstStyle/>
          <a:p>
            <a:pPr algn="ctr"/>
            <a:r>
              <a:rPr lang="en-US" sz="1100" b="1" dirty="0"/>
              <a:t>Phase I</a:t>
            </a:r>
            <a:br>
              <a:rPr lang="en-US" sz="1100" b="1" dirty="0"/>
            </a:br>
            <a:r>
              <a:rPr lang="en-US" sz="1100" b="1" dirty="0"/>
              <a:t>(3 Additional Pickup Locations)</a:t>
            </a:r>
          </a:p>
        </p:txBody>
      </p:sp>
      <p:sp>
        <p:nvSpPr>
          <p:cNvPr id="7" name="TextBox 6">
            <a:extLst>
              <a:ext uri="{FF2B5EF4-FFF2-40B4-BE49-F238E27FC236}">
                <a16:creationId xmlns:a16="http://schemas.microsoft.com/office/drawing/2014/main" id="{F6382D49-E0F4-6A62-80F8-D1797EC9343B}"/>
              </a:ext>
            </a:extLst>
          </p:cNvPr>
          <p:cNvSpPr txBox="1"/>
          <p:nvPr/>
        </p:nvSpPr>
        <p:spPr>
          <a:xfrm>
            <a:off x="6611931" y="2791291"/>
            <a:ext cx="2150416" cy="430887"/>
          </a:xfrm>
          <a:prstGeom prst="rect">
            <a:avLst/>
          </a:prstGeom>
          <a:solidFill>
            <a:schemeClr val="bg1"/>
          </a:solidFill>
        </p:spPr>
        <p:txBody>
          <a:bodyPr wrap="square" rtlCol="0">
            <a:spAutoFit/>
          </a:bodyPr>
          <a:lstStyle/>
          <a:p>
            <a:pPr algn="ctr"/>
            <a:r>
              <a:rPr lang="en-US" sz="1100" b="1" dirty="0"/>
              <a:t>Phase II</a:t>
            </a:r>
            <a:br>
              <a:rPr lang="en-US" sz="1100" b="1" dirty="0"/>
            </a:br>
            <a:r>
              <a:rPr lang="en-US" sz="1100" b="1" dirty="0"/>
              <a:t>(6 Additional Pickup Locations)</a:t>
            </a:r>
          </a:p>
        </p:txBody>
      </p:sp>
      <p:sp>
        <p:nvSpPr>
          <p:cNvPr id="8" name="TextBox 7">
            <a:extLst>
              <a:ext uri="{FF2B5EF4-FFF2-40B4-BE49-F238E27FC236}">
                <a16:creationId xmlns:a16="http://schemas.microsoft.com/office/drawing/2014/main" id="{3DC20035-F7AE-2AF7-5DC8-E8E32966F495}"/>
              </a:ext>
            </a:extLst>
          </p:cNvPr>
          <p:cNvSpPr txBox="1"/>
          <p:nvPr/>
        </p:nvSpPr>
        <p:spPr>
          <a:xfrm>
            <a:off x="8874679" y="2791291"/>
            <a:ext cx="2150416" cy="430887"/>
          </a:xfrm>
          <a:prstGeom prst="rect">
            <a:avLst/>
          </a:prstGeom>
          <a:solidFill>
            <a:schemeClr val="bg1"/>
          </a:solidFill>
        </p:spPr>
        <p:txBody>
          <a:bodyPr wrap="square" rtlCol="0">
            <a:spAutoFit/>
          </a:bodyPr>
          <a:lstStyle/>
          <a:p>
            <a:pPr algn="ctr"/>
            <a:r>
              <a:rPr lang="en-US" sz="1100" b="1" dirty="0"/>
              <a:t>Phase III</a:t>
            </a:r>
            <a:br>
              <a:rPr lang="en-US" sz="1100" b="1" dirty="0"/>
            </a:br>
            <a:r>
              <a:rPr lang="en-US" sz="1100" b="1" dirty="0"/>
              <a:t>(9 Additional Pickup Locations)</a:t>
            </a:r>
          </a:p>
        </p:txBody>
      </p:sp>
      <p:sp>
        <p:nvSpPr>
          <p:cNvPr id="9" name="TextBox 8">
            <a:extLst>
              <a:ext uri="{FF2B5EF4-FFF2-40B4-BE49-F238E27FC236}">
                <a16:creationId xmlns:a16="http://schemas.microsoft.com/office/drawing/2014/main" id="{E1403C9D-30B3-DC73-A889-7CE251F440BC}"/>
              </a:ext>
            </a:extLst>
          </p:cNvPr>
          <p:cNvSpPr txBox="1"/>
          <p:nvPr/>
        </p:nvSpPr>
        <p:spPr>
          <a:xfrm>
            <a:off x="80533" y="4530477"/>
            <a:ext cx="2150416" cy="261610"/>
          </a:xfrm>
          <a:prstGeom prst="rect">
            <a:avLst/>
          </a:prstGeom>
          <a:solidFill>
            <a:schemeClr val="bg1"/>
          </a:solidFill>
        </p:spPr>
        <p:txBody>
          <a:bodyPr wrap="square" rtlCol="0">
            <a:spAutoFit/>
          </a:bodyPr>
          <a:lstStyle/>
          <a:p>
            <a:pPr algn="r"/>
            <a:r>
              <a:rPr lang="en-US" sz="1100" b="1" dirty="0"/>
              <a:t>Within 5-miles</a:t>
            </a:r>
          </a:p>
        </p:txBody>
      </p:sp>
      <p:sp>
        <p:nvSpPr>
          <p:cNvPr id="10" name="TextBox 9">
            <a:extLst>
              <a:ext uri="{FF2B5EF4-FFF2-40B4-BE49-F238E27FC236}">
                <a16:creationId xmlns:a16="http://schemas.microsoft.com/office/drawing/2014/main" id="{53BFE7C1-C932-DDBF-D42B-0A742E89F968}"/>
              </a:ext>
            </a:extLst>
          </p:cNvPr>
          <p:cNvSpPr txBox="1"/>
          <p:nvPr/>
        </p:nvSpPr>
        <p:spPr>
          <a:xfrm>
            <a:off x="1040851" y="2469092"/>
            <a:ext cx="10110297" cy="261610"/>
          </a:xfrm>
          <a:prstGeom prst="rect">
            <a:avLst/>
          </a:prstGeom>
          <a:solidFill>
            <a:schemeClr val="bg1"/>
          </a:solidFill>
        </p:spPr>
        <p:txBody>
          <a:bodyPr wrap="square" rtlCol="0">
            <a:spAutoFit/>
          </a:bodyPr>
          <a:lstStyle/>
          <a:p>
            <a:r>
              <a:rPr lang="en-US" sz="1100" b="1" dirty="0"/>
              <a:t>Distribution of addressable population, by distance from nearest AGM pickup location</a:t>
            </a:r>
          </a:p>
        </p:txBody>
      </p:sp>
    </p:spTree>
    <p:extLst>
      <p:ext uri="{BB962C8B-B14F-4D97-AF65-F5344CB8AC3E}">
        <p14:creationId xmlns:p14="http://schemas.microsoft.com/office/powerpoint/2010/main" val="400954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1AA4-E17A-7758-22F6-E215ABF02E1A}"/>
              </a:ext>
            </a:extLst>
          </p:cNvPr>
          <p:cNvSpPr>
            <a:spLocks noGrp="1"/>
          </p:cNvSpPr>
          <p:nvPr>
            <p:ph type="title"/>
          </p:nvPr>
        </p:nvSpPr>
        <p:spPr/>
        <p:txBody>
          <a:bodyPr/>
          <a:lstStyle/>
          <a:p>
            <a:r>
              <a:rPr lang="en-US" dirty="0"/>
              <a:t>Locations of The nine target stations are spread out well across the Bay Area</a:t>
            </a:r>
          </a:p>
        </p:txBody>
      </p:sp>
      <p:sp>
        <p:nvSpPr>
          <p:cNvPr id="3" name="Oval 2">
            <a:extLst>
              <a:ext uri="{FF2B5EF4-FFF2-40B4-BE49-F238E27FC236}">
                <a16:creationId xmlns:a16="http://schemas.microsoft.com/office/drawing/2014/main" id="{A1B28DCE-40EE-FA07-0899-9B41985EF60D}"/>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pic>
        <p:nvPicPr>
          <p:cNvPr id="14" name="Picture 13">
            <a:extLst>
              <a:ext uri="{FF2B5EF4-FFF2-40B4-BE49-F238E27FC236}">
                <a16:creationId xmlns:a16="http://schemas.microsoft.com/office/drawing/2014/main" id="{13DA602C-D32A-4E90-B7C0-116C07B3C071}"/>
              </a:ext>
            </a:extLst>
          </p:cNvPr>
          <p:cNvPicPr>
            <a:picLocks noChangeAspect="1"/>
          </p:cNvPicPr>
          <p:nvPr/>
        </p:nvPicPr>
        <p:blipFill>
          <a:blip r:embed="rId3"/>
          <a:stretch>
            <a:fillRect/>
          </a:stretch>
        </p:blipFill>
        <p:spPr>
          <a:xfrm>
            <a:off x="2405521" y="2102493"/>
            <a:ext cx="3307665" cy="3908693"/>
          </a:xfrm>
          <a:prstGeom prst="rect">
            <a:avLst/>
          </a:prstGeom>
        </p:spPr>
      </p:pic>
      <p:grpSp>
        <p:nvGrpSpPr>
          <p:cNvPr id="8" name="Group 7">
            <a:extLst>
              <a:ext uri="{FF2B5EF4-FFF2-40B4-BE49-F238E27FC236}">
                <a16:creationId xmlns:a16="http://schemas.microsoft.com/office/drawing/2014/main" id="{1EED78FC-CAB6-6EA4-4901-915B4B378D1E}"/>
              </a:ext>
            </a:extLst>
          </p:cNvPr>
          <p:cNvGrpSpPr/>
          <p:nvPr/>
        </p:nvGrpSpPr>
        <p:grpSpPr>
          <a:xfrm>
            <a:off x="2336102" y="6030945"/>
            <a:ext cx="3446501" cy="246221"/>
            <a:chOff x="7047851" y="5932612"/>
            <a:chExt cx="3446501" cy="246221"/>
          </a:xfrm>
        </p:grpSpPr>
        <p:sp>
          <p:nvSpPr>
            <p:cNvPr id="5" name="Rectangle 4">
              <a:extLst>
                <a:ext uri="{FF2B5EF4-FFF2-40B4-BE49-F238E27FC236}">
                  <a16:creationId xmlns:a16="http://schemas.microsoft.com/office/drawing/2014/main" id="{262B6279-FE1D-0AE3-B65E-0021CE5EBB48}"/>
                </a:ext>
              </a:extLst>
            </p:cNvPr>
            <p:cNvSpPr/>
            <p:nvPr/>
          </p:nvSpPr>
          <p:spPr>
            <a:xfrm>
              <a:off x="7093378" y="5968125"/>
              <a:ext cx="3348500" cy="175197"/>
            </a:xfrm>
            <a:prstGeom prst="rect">
              <a:avLst/>
            </a:prstGeom>
            <a:gradFill flip="none" rotWithShape="1">
              <a:gsLst>
                <a:gs pos="50000">
                  <a:srgbClr val="FFFF00"/>
                </a:gs>
                <a:gs pos="0">
                  <a:srgbClr val="92D050"/>
                </a:gs>
                <a:gs pos="100000">
                  <a:srgbClr val="C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0DB6545-366D-B1CF-77B5-D298E9224B4D}"/>
                </a:ext>
              </a:extLst>
            </p:cNvPr>
            <p:cNvSpPr txBox="1"/>
            <p:nvPr/>
          </p:nvSpPr>
          <p:spPr>
            <a:xfrm>
              <a:off x="7047851" y="5932612"/>
              <a:ext cx="407484" cy="246221"/>
            </a:xfrm>
            <a:prstGeom prst="rect">
              <a:avLst/>
            </a:prstGeom>
            <a:noFill/>
          </p:spPr>
          <p:txBody>
            <a:bodyPr wrap="none" rtlCol="0">
              <a:spAutoFit/>
            </a:bodyPr>
            <a:lstStyle/>
            <a:p>
              <a:r>
                <a:rPr lang="en-US" sz="1000" b="1" dirty="0">
                  <a:solidFill>
                    <a:schemeClr val="bg1"/>
                  </a:solidFill>
                </a:rPr>
                <a:t>Low</a:t>
              </a:r>
            </a:p>
          </p:txBody>
        </p:sp>
        <p:sp>
          <p:nvSpPr>
            <p:cNvPr id="7" name="TextBox 6">
              <a:extLst>
                <a:ext uri="{FF2B5EF4-FFF2-40B4-BE49-F238E27FC236}">
                  <a16:creationId xmlns:a16="http://schemas.microsoft.com/office/drawing/2014/main" id="{86CF7188-3490-7276-BDDD-D62A287B7191}"/>
                </a:ext>
              </a:extLst>
            </p:cNvPr>
            <p:cNvSpPr txBox="1"/>
            <p:nvPr/>
          </p:nvSpPr>
          <p:spPr>
            <a:xfrm>
              <a:off x="10059618" y="5932612"/>
              <a:ext cx="434734" cy="246221"/>
            </a:xfrm>
            <a:prstGeom prst="rect">
              <a:avLst/>
            </a:prstGeom>
            <a:noFill/>
          </p:spPr>
          <p:txBody>
            <a:bodyPr wrap="none" rtlCol="0">
              <a:spAutoFit/>
            </a:bodyPr>
            <a:lstStyle/>
            <a:p>
              <a:pPr algn="r"/>
              <a:r>
                <a:rPr lang="en-US" sz="1000" b="1" dirty="0">
                  <a:solidFill>
                    <a:schemeClr val="bg1"/>
                  </a:solidFill>
                </a:rPr>
                <a:t>High</a:t>
              </a:r>
            </a:p>
          </p:txBody>
        </p:sp>
      </p:grpSp>
      <p:sp>
        <p:nvSpPr>
          <p:cNvPr id="9" name="TextBox 8">
            <a:extLst>
              <a:ext uri="{FF2B5EF4-FFF2-40B4-BE49-F238E27FC236}">
                <a16:creationId xmlns:a16="http://schemas.microsoft.com/office/drawing/2014/main" id="{CA1172FC-6B6C-4E7C-EFCF-E19A0EF0AEBA}"/>
              </a:ext>
            </a:extLst>
          </p:cNvPr>
          <p:cNvSpPr txBox="1"/>
          <p:nvPr/>
        </p:nvSpPr>
        <p:spPr>
          <a:xfrm>
            <a:off x="2337197" y="1817507"/>
            <a:ext cx="3437364" cy="307777"/>
          </a:xfrm>
          <a:prstGeom prst="rect">
            <a:avLst/>
          </a:prstGeom>
          <a:noFill/>
        </p:spPr>
        <p:txBody>
          <a:bodyPr wrap="square" rtlCol="0">
            <a:spAutoFit/>
          </a:bodyPr>
          <a:lstStyle/>
          <a:p>
            <a:r>
              <a:rPr lang="en-US" sz="1400" b="1" dirty="0"/>
              <a:t>Addressable Population by Zip Code</a:t>
            </a:r>
          </a:p>
        </p:txBody>
      </p:sp>
      <p:sp>
        <p:nvSpPr>
          <p:cNvPr id="11" name="Rectangle 10">
            <a:extLst>
              <a:ext uri="{FF2B5EF4-FFF2-40B4-BE49-F238E27FC236}">
                <a16:creationId xmlns:a16="http://schemas.microsoft.com/office/drawing/2014/main" id="{EA150203-DF66-CC3D-C34E-021070E6B6CF}"/>
              </a:ext>
            </a:extLst>
          </p:cNvPr>
          <p:cNvSpPr/>
          <p:nvPr/>
        </p:nvSpPr>
        <p:spPr>
          <a:xfrm>
            <a:off x="2743586" y="3028068"/>
            <a:ext cx="2395735" cy="2326990"/>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57E8574-32EF-92F4-796B-3F4DE564BDB6}"/>
              </a:ext>
            </a:extLst>
          </p:cNvPr>
          <p:cNvCxnSpPr/>
          <p:nvPr/>
        </p:nvCxnSpPr>
        <p:spPr>
          <a:xfrm flipV="1">
            <a:off x="5139321" y="2102492"/>
            <a:ext cx="925576" cy="925576"/>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7A51FE-270D-2193-5010-1C79F7E55791}"/>
              </a:ext>
            </a:extLst>
          </p:cNvPr>
          <p:cNvCxnSpPr>
            <a:cxnSpLocks/>
          </p:cNvCxnSpPr>
          <p:nvPr/>
        </p:nvCxnSpPr>
        <p:spPr>
          <a:xfrm>
            <a:off x="5154587" y="5355058"/>
            <a:ext cx="925576" cy="655845"/>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3AAE0AF-DF03-C2C6-1467-30098A975E2A}"/>
              </a:ext>
            </a:extLst>
          </p:cNvPr>
          <p:cNvSpPr/>
          <p:nvPr/>
        </p:nvSpPr>
        <p:spPr>
          <a:xfrm>
            <a:off x="2381628" y="6315002"/>
            <a:ext cx="3331557" cy="175197"/>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Boxed zip codes: Within 5-mile range of pickup location</a:t>
            </a:r>
          </a:p>
        </p:txBody>
      </p:sp>
      <p:pic>
        <p:nvPicPr>
          <p:cNvPr id="13" name="Picture 12">
            <a:extLst>
              <a:ext uri="{FF2B5EF4-FFF2-40B4-BE49-F238E27FC236}">
                <a16:creationId xmlns:a16="http://schemas.microsoft.com/office/drawing/2014/main" id="{EA829B48-6A96-4569-A2A5-764EF4EB2F1B}"/>
              </a:ext>
            </a:extLst>
          </p:cNvPr>
          <p:cNvPicPr>
            <a:picLocks noChangeAspect="1"/>
          </p:cNvPicPr>
          <p:nvPr/>
        </p:nvPicPr>
        <p:blipFill>
          <a:blip r:embed="rId4"/>
          <a:stretch>
            <a:fillRect/>
          </a:stretch>
        </p:blipFill>
        <p:spPr>
          <a:xfrm>
            <a:off x="6111839" y="2084832"/>
            <a:ext cx="4311341" cy="3908411"/>
          </a:xfrm>
          <a:prstGeom prst="rect">
            <a:avLst/>
          </a:prstGeom>
        </p:spPr>
      </p:pic>
      <p:sp>
        <p:nvSpPr>
          <p:cNvPr id="15" name="Speech Bubble: Rectangle with Corners Rounded 14">
            <a:extLst>
              <a:ext uri="{FF2B5EF4-FFF2-40B4-BE49-F238E27FC236}">
                <a16:creationId xmlns:a16="http://schemas.microsoft.com/office/drawing/2014/main" id="{635BFC21-32E8-4788-9F56-EE21CF8B6ADF}"/>
              </a:ext>
            </a:extLst>
          </p:cNvPr>
          <p:cNvSpPr/>
          <p:nvPr/>
        </p:nvSpPr>
        <p:spPr>
          <a:xfrm>
            <a:off x="6313932" y="3207373"/>
            <a:ext cx="1041401" cy="324781"/>
          </a:xfrm>
          <a:prstGeom prst="wedgeRoundRectCallout">
            <a:avLst>
              <a:gd name="adj1" fmla="val 18623"/>
              <a:gd name="adj2" fmla="val 70321"/>
              <a:gd name="adj3" fmla="val 16667"/>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24th Street </a:t>
            </a:r>
            <a:r>
              <a:rPr lang="es-ES" sz="1050" dirty="0" err="1"/>
              <a:t>Mission</a:t>
            </a:r>
            <a:endParaRPr lang="en-US" sz="1050" dirty="0"/>
          </a:p>
        </p:txBody>
      </p:sp>
      <p:sp>
        <p:nvSpPr>
          <p:cNvPr id="19" name="Speech Bubble: Rectangle with Corners Rounded 18">
            <a:extLst>
              <a:ext uri="{FF2B5EF4-FFF2-40B4-BE49-F238E27FC236}">
                <a16:creationId xmlns:a16="http://schemas.microsoft.com/office/drawing/2014/main" id="{E30799F1-316E-4603-9727-A73689C2F388}"/>
              </a:ext>
            </a:extLst>
          </p:cNvPr>
          <p:cNvSpPr/>
          <p:nvPr/>
        </p:nvSpPr>
        <p:spPr>
          <a:xfrm>
            <a:off x="7848282" y="2413000"/>
            <a:ext cx="717467" cy="233102"/>
          </a:xfrm>
          <a:prstGeom prst="wedgeRoundRectCallout">
            <a:avLst>
              <a:gd name="adj1" fmla="val 18623"/>
              <a:gd name="adj2" fmla="val 75535"/>
              <a:gd name="adj3" fmla="val 16667"/>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err="1"/>
              <a:t>Orinda</a:t>
            </a:r>
            <a:endParaRPr lang="en-US" sz="1050" dirty="0"/>
          </a:p>
        </p:txBody>
      </p:sp>
      <p:sp>
        <p:nvSpPr>
          <p:cNvPr id="21" name="Speech Bubble: Rectangle with Corners Rounded 20">
            <a:extLst>
              <a:ext uri="{FF2B5EF4-FFF2-40B4-BE49-F238E27FC236}">
                <a16:creationId xmlns:a16="http://schemas.microsoft.com/office/drawing/2014/main" id="{CFA7F2B5-1523-4648-8DBD-A86DD3A3850E}"/>
              </a:ext>
            </a:extLst>
          </p:cNvPr>
          <p:cNvSpPr/>
          <p:nvPr/>
        </p:nvSpPr>
        <p:spPr>
          <a:xfrm>
            <a:off x="7032404" y="2949461"/>
            <a:ext cx="717467" cy="233102"/>
          </a:xfrm>
          <a:prstGeom prst="wedgeRoundRectCallout">
            <a:avLst>
              <a:gd name="adj1" fmla="val 57566"/>
              <a:gd name="adj2" fmla="val 35581"/>
              <a:gd name="adj3" fmla="val 16667"/>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err="1"/>
              <a:t>McArthur</a:t>
            </a:r>
            <a:endParaRPr lang="en-US" sz="1050" dirty="0"/>
          </a:p>
        </p:txBody>
      </p:sp>
      <p:sp>
        <p:nvSpPr>
          <p:cNvPr id="22" name="Speech Bubble: Rectangle with Corners Rounded 21">
            <a:extLst>
              <a:ext uri="{FF2B5EF4-FFF2-40B4-BE49-F238E27FC236}">
                <a16:creationId xmlns:a16="http://schemas.microsoft.com/office/drawing/2014/main" id="{FAA56F3B-C74B-4CE3-8B58-6E110A6B8B0D}"/>
              </a:ext>
            </a:extLst>
          </p:cNvPr>
          <p:cNvSpPr/>
          <p:nvPr/>
        </p:nvSpPr>
        <p:spPr>
          <a:xfrm>
            <a:off x="9089680" y="4050243"/>
            <a:ext cx="717467" cy="324780"/>
          </a:xfrm>
          <a:prstGeom prst="wedgeRoundRectCallout">
            <a:avLst>
              <a:gd name="adj1" fmla="val -41561"/>
              <a:gd name="adj2" fmla="val 76647"/>
              <a:gd name="adj3" fmla="val 16667"/>
            </a:avLst>
          </a:prstGeom>
          <a:solidFill>
            <a:schemeClr val="accent4"/>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South Hayward</a:t>
            </a:r>
            <a:endParaRPr lang="en-US" sz="1050" dirty="0"/>
          </a:p>
        </p:txBody>
      </p:sp>
      <p:sp>
        <p:nvSpPr>
          <p:cNvPr id="23" name="Speech Bubble: Rectangle with Corners Rounded 22">
            <a:extLst>
              <a:ext uri="{FF2B5EF4-FFF2-40B4-BE49-F238E27FC236}">
                <a16:creationId xmlns:a16="http://schemas.microsoft.com/office/drawing/2014/main" id="{179441F4-F1AB-4110-922A-0E7E049B70E8}"/>
              </a:ext>
            </a:extLst>
          </p:cNvPr>
          <p:cNvSpPr/>
          <p:nvPr/>
        </p:nvSpPr>
        <p:spPr>
          <a:xfrm>
            <a:off x="8267509" y="3244724"/>
            <a:ext cx="717467" cy="284381"/>
          </a:xfrm>
          <a:prstGeom prst="wedgeRoundRectCallout">
            <a:avLst>
              <a:gd name="adj1" fmla="val -41561"/>
              <a:gd name="adj2" fmla="val 76647"/>
              <a:gd name="adj3" fmla="val 16667"/>
            </a:avLst>
          </a:prstGeom>
          <a:solidFill>
            <a:schemeClr val="accent4"/>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Coliseum</a:t>
            </a:r>
            <a:endParaRPr lang="en-US" sz="1050" dirty="0"/>
          </a:p>
        </p:txBody>
      </p:sp>
      <p:sp>
        <p:nvSpPr>
          <p:cNvPr id="24" name="Speech Bubble: Rectangle with Corners Rounded 23">
            <a:extLst>
              <a:ext uri="{FF2B5EF4-FFF2-40B4-BE49-F238E27FC236}">
                <a16:creationId xmlns:a16="http://schemas.microsoft.com/office/drawing/2014/main" id="{69189058-9BFA-4F71-BE5B-0F77B5CE95A7}"/>
              </a:ext>
            </a:extLst>
          </p:cNvPr>
          <p:cNvSpPr/>
          <p:nvPr/>
        </p:nvSpPr>
        <p:spPr>
          <a:xfrm>
            <a:off x="8730946" y="3605990"/>
            <a:ext cx="717467" cy="284381"/>
          </a:xfrm>
          <a:prstGeom prst="wedgeRoundRectCallout">
            <a:avLst>
              <a:gd name="adj1" fmla="val -41561"/>
              <a:gd name="adj2" fmla="val 76647"/>
              <a:gd name="adj3" fmla="val 16667"/>
            </a:avLst>
          </a:prstGeom>
          <a:solidFill>
            <a:schemeClr val="accent4"/>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Bay </a:t>
            </a:r>
            <a:r>
              <a:rPr lang="es-ES" sz="1050" dirty="0" err="1"/>
              <a:t>Fair</a:t>
            </a:r>
            <a:endParaRPr lang="en-US" sz="1050" dirty="0"/>
          </a:p>
        </p:txBody>
      </p:sp>
      <p:sp>
        <p:nvSpPr>
          <p:cNvPr id="25" name="Speech Bubble: Rectangle with Corners Rounded 24">
            <a:extLst>
              <a:ext uri="{FF2B5EF4-FFF2-40B4-BE49-F238E27FC236}">
                <a16:creationId xmlns:a16="http://schemas.microsoft.com/office/drawing/2014/main" id="{D591FFED-F39C-43B0-B7B3-95BA964D9B31}"/>
              </a:ext>
            </a:extLst>
          </p:cNvPr>
          <p:cNvSpPr/>
          <p:nvPr/>
        </p:nvSpPr>
        <p:spPr>
          <a:xfrm>
            <a:off x="6276142" y="4370314"/>
            <a:ext cx="717467" cy="284381"/>
          </a:xfrm>
          <a:prstGeom prst="wedgeRoundRectCallout">
            <a:avLst>
              <a:gd name="adj1" fmla="val 20983"/>
              <a:gd name="adj2" fmla="val -87100"/>
              <a:gd name="adj3" fmla="val 16667"/>
            </a:avLst>
          </a:prstGeom>
          <a:solidFill>
            <a:schemeClr val="accent3"/>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Colma</a:t>
            </a:r>
            <a:endParaRPr lang="en-US" sz="1050" dirty="0"/>
          </a:p>
        </p:txBody>
      </p:sp>
      <p:sp>
        <p:nvSpPr>
          <p:cNvPr id="26" name="Speech Bubble: Rectangle with Corners Rounded 25">
            <a:extLst>
              <a:ext uri="{FF2B5EF4-FFF2-40B4-BE49-F238E27FC236}">
                <a16:creationId xmlns:a16="http://schemas.microsoft.com/office/drawing/2014/main" id="{0E62AD33-E7AD-4DAD-8CEA-E62682E1C053}"/>
              </a:ext>
            </a:extLst>
          </p:cNvPr>
          <p:cNvSpPr/>
          <p:nvPr/>
        </p:nvSpPr>
        <p:spPr>
          <a:xfrm>
            <a:off x="8917742" y="5247796"/>
            <a:ext cx="717467" cy="284381"/>
          </a:xfrm>
          <a:prstGeom prst="wedgeRoundRectCallout">
            <a:avLst>
              <a:gd name="adj1" fmla="val 20983"/>
              <a:gd name="adj2" fmla="val -87100"/>
              <a:gd name="adj3" fmla="val 16667"/>
            </a:avLst>
          </a:prstGeom>
          <a:solidFill>
            <a:schemeClr val="accent3"/>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Fremont</a:t>
            </a:r>
            <a:endParaRPr lang="en-US" sz="1050" dirty="0"/>
          </a:p>
        </p:txBody>
      </p:sp>
      <p:sp>
        <p:nvSpPr>
          <p:cNvPr id="27" name="Speech Bubble: Rectangle with Corners Rounded 26">
            <a:extLst>
              <a:ext uri="{FF2B5EF4-FFF2-40B4-BE49-F238E27FC236}">
                <a16:creationId xmlns:a16="http://schemas.microsoft.com/office/drawing/2014/main" id="{E799B48D-6A53-4FE9-B454-E85741935B1F}"/>
              </a:ext>
            </a:extLst>
          </p:cNvPr>
          <p:cNvSpPr/>
          <p:nvPr/>
        </p:nvSpPr>
        <p:spPr>
          <a:xfrm>
            <a:off x="8938615" y="2152975"/>
            <a:ext cx="717467" cy="324780"/>
          </a:xfrm>
          <a:prstGeom prst="wedgeRoundRectCallout">
            <a:avLst>
              <a:gd name="adj1" fmla="val -33301"/>
              <a:gd name="adj2" fmla="val 79625"/>
              <a:gd name="adj3" fmla="val 16667"/>
            </a:avLst>
          </a:prstGeom>
          <a:solidFill>
            <a:schemeClr val="accent3"/>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err="1"/>
              <a:t>Walnut</a:t>
            </a:r>
            <a:r>
              <a:rPr lang="es-ES" sz="1050" dirty="0"/>
              <a:t> Creek</a:t>
            </a:r>
            <a:endParaRPr lang="en-US" sz="1050" dirty="0"/>
          </a:p>
        </p:txBody>
      </p:sp>
      <p:sp>
        <p:nvSpPr>
          <p:cNvPr id="28" name="Speech Bubble: Rectangle with Corners Rounded 27">
            <a:extLst>
              <a:ext uri="{FF2B5EF4-FFF2-40B4-BE49-F238E27FC236}">
                <a16:creationId xmlns:a16="http://schemas.microsoft.com/office/drawing/2014/main" id="{0A7D05EA-3B7D-4626-9EAC-B658DEC8D14A}"/>
              </a:ext>
            </a:extLst>
          </p:cNvPr>
          <p:cNvSpPr/>
          <p:nvPr/>
        </p:nvSpPr>
        <p:spPr>
          <a:xfrm>
            <a:off x="7007003" y="2665447"/>
            <a:ext cx="717467" cy="233102"/>
          </a:xfrm>
          <a:prstGeom prst="wedgeRoundRectCallout">
            <a:avLst>
              <a:gd name="adj1" fmla="val 68186"/>
              <a:gd name="adj2" fmla="val 61006"/>
              <a:gd name="adj3" fmla="val 16667"/>
            </a:avLst>
          </a:prstGeom>
          <a:solidFill>
            <a:schemeClr val="bg2">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a:t>Berkeley</a:t>
            </a:r>
            <a:endParaRPr lang="en-US" sz="1050" dirty="0"/>
          </a:p>
        </p:txBody>
      </p:sp>
      <p:sp>
        <p:nvSpPr>
          <p:cNvPr id="4" name="Speech Bubble: Rectangle with Corners Rounded 14">
            <a:extLst>
              <a:ext uri="{FF2B5EF4-FFF2-40B4-BE49-F238E27FC236}">
                <a16:creationId xmlns:a16="http://schemas.microsoft.com/office/drawing/2014/main" id="{0180F260-5556-75DF-4DC5-304E149CE23F}"/>
              </a:ext>
            </a:extLst>
          </p:cNvPr>
          <p:cNvSpPr/>
          <p:nvPr/>
        </p:nvSpPr>
        <p:spPr>
          <a:xfrm>
            <a:off x="8090342" y="6104087"/>
            <a:ext cx="720000" cy="3247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err="1"/>
              <a:t>Phase</a:t>
            </a:r>
            <a:r>
              <a:rPr lang="es-ES" sz="1050" dirty="0"/>
              <a:t> I</a:t>
            </a:r>
            <a:endParaRPr lang="en-US" sz="1050" dirty="0"/>
          </a:p>
        </p:txBody>
      </p:sp>
      <p:sp>
        <p:nvSpPr>
          <p:cNvPr id="10" name="Speech Bubble: Rectangle with Corners Rounded 22">
            <a:extLst>
              <a:ext uri="{FF2B5EF4-FFF2-40B4-BE49-F238E27FC236}">
                <a16:creationId xmlns:a16="http://schemas.microsoft.com/office/drawing/2014/main" id="{1E48D1F1-210B-B23A-2C1A-959F7D347BF8}"/>
              </a:ext>
            </a:extLst>
          </p:cNvPr>
          <p:cNvSpPr/>
          <p:nvPr/>
        </p:nvSpPr>
        <p:spPr>
          <a:xfrm>
            <a:off x="8886239" y="6097695"/>
            <a:ext cx="720000" cy="3311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err="1"/>
              <a:t>Phase</a:t>
            </a:r>
            <a:r>
              <a:rPr lang="es-ES" sz="1050" dirty="0"/>
              <a:t> II</a:t>
            </a:r>
            <a:endParaRPr lang="en-US" sz="1050" dirty="0"/>
          </a:p>
        </p:txBody>
      </p:sp>
      <p:sp>
        <p:nvSpPr>
          <p:cNvPr id="12" name="Speech Bubble: Rectangle with Corners Rounded 26">
            <a:extLst>
              <a:ext uri="{FF2B5EF4-FFF2-40B4-BE49-F238E27FC236}">
                <a16:creationId xmlns:a16="http://schemas.microsoft.com/office/drawing/2014/main" id="{2BD91954-EF76-C10E-307D-717C9312C6D0}"/>
              </a:ext>
            </a:extLst>
          </p:cNvPr>
          <p:cNvSpPr/>
          <p:nvPr/>
        </p:nvSpPr>
        <p:spPr>
          <a:xfrm>
            <a:off x="9688493" y="6097695"/>
            <a:ext cx="720000" cy="3311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dirty="0" err="1"/>
              <a:t>Phase</a:t>
            </a:r>
            <a:r>
              <a:rPr lang="es-ES" sz="1050" dirty="0"/>
              <a:t> III</a:t>
            </a:r>
            <a:endParaRPr lang="en-US" sz="1050" dirty="0"/>
          </a:p>
        </p:txBody>
      </p:sp>
      <p:sp>
        <p:nvSpPr>
          <p:cNvPr id="36" name="TextBox 35">
            <a:extLst>
              <a:ext uri="{FF2B5EF4-FFF2-40B4-BE49-F238E27FC236}">
                <a16:creationId xmlns:a16="http://schemas.microsoft.com/office/drawing/2014/main" id="{B56FDC10-9990-73F1-9D6E-9A21A3C03333}"/>
              </a:ext>
            </a:extLst>
          </p:cNvPr>
          <p:cNvSpPr txBox="1"/>
          <p:nvPr/>
        </p:nvSpPr>
        <p:spPr>
          <a:xfrm>
            <a:off x="6208817" y="6113603"/>
            <a:ext cx="540000" cy="261610"/>
          </a:xfrm>
          <a:prstGeom prst="rect">
            <a:avLst/>
          </a:prstGeom>
          <a:noFill/>
        </p:spPr>
        <p:txBody>
          <a:bodyPr wrap="none" rtlCol="0">
            <a:spAutoFit/>
          </a:bodyPr>
          <a:lstStyle/>
          <a:p>
            <a:pPr algn="just"/>
            <a:r>
              <a:rPr lang="en-US" sz="1100" i="1" dirty="0"/>
              <a:t>5 miles</a:t>
            </a:r>
          </a:p>
        </p:txBody>
      </p:sp>
      <p:cxnSp>
        <p:nvCxnSpPr>
          <p:cNvPr id="43" name="Straight Connector 42">
            <a:extLst>
              <a:ext uri="{FF2B5EF4-FFF2-40B4-BE49-F238E27FC236}">
                <a16:creationId xmlns:a16="http://schemas.microsoft.com/office/drawing/2014/main" id="{71E3349D-93CF-64F9-5180-B310092E07D8}"/>
              </a:ext>
            </a:extLst>
          </p:cNvPr>
          <p:cNvCxnSpPr>
            <a:cxnSpLocks/>
          </p:cNvCxnSpPr>
          <p:nvPr/>
        </p:nvCxnSpPr>
        <p:spPr>
          <a:xfrm flipH="1" flipV="1">
            <a:off x="6259601" y="6351970"/>
            <a:ext cx="432000" cy="25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65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8"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60" name="Straight Connector 59">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lue and orange gradient with arrows">
            <a:extLst>
              <a:ext uri="{FF2B5EF4-FFF2-40B4-BE49-F238E27FC236}">
                <a16:creationId xmlns:a16="http://schemas.microsoft.com/office/drawing/2014/main" id="{9B79D6DC-578B-6EB5-F423-8636EFF940AE}"/>
              </a:ext>
            </a:extLst>
          </p:cNvPr>
          <p:cNvPicPr>
            <a:picLocks noChangeAspect="1"/>
          </p:cNvPicPr>
          <p:nvPr/>
        </p:nvPicPr>
        <p:blipFill rotWithShape="1">
          <a:blip r:embed="rId3"/>
          <a:srcRect b="6250"/>
          <a:stretch/>
        </p:blipFill>
        <p:spPr>
          <a:xfrm>
            <a:off x="20" y="7281"/>
            <a:ext cx="12191980" cy="6858000"/>
          </a:xfrm>
          <a:prstGeom prst="rect">
            <a:avLst/>
          </a:prstGeom>
        </p:spPr>
      </p:pic>
      <p:sp>
        <p:nvSpPr>
          <p:cNvPr id="64" name="Rectangle 63">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846D0-E088-3277-9A13-B7CC4EB499B0}"/>
              </a:ext>
            </a:extLst>
          </p:cNvPr>
          <p:cNvSpPr>
            <a:spLocks noGrp="1"/>
          </p:cNvSpPr>
          <p:nvPr>
            <p:ph type="title"/>
          </p:nvPr>
        </p:nvSpPr>
        <p:spPr>
          <a:xfrm>
            <a:off x="4309349" y="3429000"/>
            <a:ext cx="7501651" cy="1090938"/>
          </a:xfrm>
        </p:spPr>
        <p:txBody>
          <a:bodyPr vert="horz" lIns="91440" tIns="45720" rIns="91440" bIns="45720" rtlCol="0" anchor="b">
            <a:normAutofit/>
          </a:bodyPr>
          <a:lstStyle/>
          <a:p>
            <a:r>
              <a:rPr lang="en-US" sz="3900" kern="1200" cap="all" spc="200" baseline="0" dirty="0">
                <a:solidFill>
                  <a:srgbClr val="FFFFFF"/>
                </a:solidFill>
                <a:latin typeface="+mj-lt"/>
                <a:ea typeface="+mj-ea"/>
                <a:cs typeface="+mj-cs"/>
              </a:rPr>
              <a:t>What is the role of technology in implementing AGM’s growth strategy?</a:t>
            </a:r>
          </a:p>
        </p:txBody>
      </p:sp>
      <p:cxnSp>
        <p:nvCxnSpPr>
          <p:cNvPr id="66" name="Straight Connector 65">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DB34B"/>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335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A419-9FE4-C1F0-A325-BD37B7EE01D3}"/>
              </a:ext>
            </a:extLst>
          </p:cNvPr>
          <p:cNvSpPr>
            <a:spLocks noGrp="1"/>
          </p:cNvSpPr>
          <p:nvPr>
            <p:ph type="title"/>
          </p:nvPr>
        </p:nvSpPr>
        <p:spPr/>
        <p:txBody>
          <a:bodyPr/>
          <a:lstStyle/>
          <a:p>
            <a:r>
              <a:rPr lang="en-US" dirty="0"/>
              <a:t>Context of the assignment</a:t>
            </a:r>
          </a:p>
        </p:txBody>
      </p:sp>
      <p:sp>
        <p:nvSpPr>
          <p:cNvPr id="3" name="Content Placeholder 2">
            <a:extLst>
              <a:ext uri="{FF2B5EF4-FFF2-40B4-BE49-F238E27FC236}">
                <a16:creationId xmlns:a16="http://schemas.microsoft.com/office/drawing/2014/main" id="{2C92D6BF-18FE-8BF1-12C4-8DA9D9FEA84F}"/>
              </a:ext>
            </a:extLst>
          </p:cNvPr>
          <p:cNvSpPr>
            <a:spLocks noGrp="1"/>
          </p:cNvSpPr>
          <p:nvPr>
            <p:ph idx="1"/>
          </p:nvPr>
        </p:nvSpPr>
        <p:spPr>
          <a:xfrm>
            <a:off x="1024128" y="2084832"/>
            <a:ext cx="9720073" cy="4224528"/>
          </a:xfrm>
        </p:spPr>
        <p:txBody>
          <a:bodyPr>
            <a:normAutofit lnSpcReduction="10000"/>
          </a:bodyPr>
          <a:lstStyle/>
          <a:p>
            <a:pPr algn="l"/>
            <a:r>
              <a:rPr lang="en-GB" sz="1600" b="0" i="0" dirty="0">
                <a:solidFill>
                  <a:srgbClr val="0D0D0D"/>
                </a:solidFill>
                <a:effectLst/>
                <a:latin typeface="Söhne"/>
              </a:rPr>
              <a:t>Acme Gourmet Meals (AGM) is a thriving </a:t>
            </a:r>
            <a:r>
              <a:rPr lang="en-GB" sz="1600" b="0" i="0" dirty="0" err="1">
                <a:solidFill>
                  <a:srgbClr val="0D0D0D"/>
                </a:solidFill>
                <a:effectLst/>
                <a:latin typeface="Söhne"/>
              </a:rPr>
              <a:t>startup</a:t>
            </a:r>
            <a:r>
              <a:rPr lang="en-GB" sz="1600" b="0" i="0" dirty="0">
                <a:solidFill>
                  <a:srgbClr val="0D0D0D"/>
                </a:solidFill>
                <a:effectLst/>
                <a:latin typeface="Söhne"/>
              </a:rPr>
              <a:t> that emerged from the vision of Joy, a former sous chef with a passion for healthy, gourmet meals. Recognizing the market's demand for convenient yet nutritious food options, Joy established AGM to provide fresh, high-quality meals tailored to busy professionals' lifestyles.</a:t>
            </a:r>
            <a:endParaRPr lang="en-US" sz="1600" dirty="0">
              <a:solidFill>
                <a:srgbClr val="0D0D0D"/>
              </a:solidFill>
              <a:latin typeface="Söhne"/>
            </a:endParaRPr>
          </a:p>
          <a:p>
            <a:pPr algn="l"/>
            <a:r>
              <a:rPr lang="en-GB" sz="1600" b="0" i="0" dirty="0">
                <a:solidFill>
                  <a:srgbClr val="0D0D0D"/>
                </a:solidFill>
                <a:effectLst/>
                <a:latin typeface="Söhne"/>
              </a:rPr>
              <a:t>Recognizing the company's need to embrace emerging technologies, the data science team, management is exploring the potential of NoSQL databases such as Neo4j, MongoDB, and Redis. Aligning with AGM's vision for future growth, your team aims to leverage these technologies to optimize operations, enhance customer experiences, and support innovative delivery methods, including public transportation integration and drone deliveries.</a:t>
            </a:r>
          </a:p>
          <a:p>
            <a:pPr algn="l"/>
            <a:r>
              <a:rPr lang="en-GB" sz="1600" b="0" i="0" dirty="0">
                <a:solidFill>
                  <a:srgbClr val="0D0D0D"/>
                </a:solidFill>
                <a:effectLst/>
                <a:latin typeface="Söhne"/>
              </a:rPr>
              <a:t>Additionally, management is exploring various growth levers to propel AGM's expansion:</a:t>
            </a:r>
          </a:p>
          <a:p>
            <a:pPr lvl="1">
              <a:buFont typeface="Arial" panose="020B0604020202020204" pitchFamily="34" charset="0"/>
              <a:buChar char="•"/>
            </a:pPr>
            <a:r>
              <a:rPr lang="en-GB" sz="1600" b="0" i="0" dirty="0">
                <a:solidFill>
                  <a:srgbClr val="0D0D0D"/>
                </a:solidFill>
                <a:effectLst/>
                <a:latin typeface="Söhne"/>
              </a:rPr>
              <a:t>Adding more pickup locations to improve accessibility and convenience for customers.</a:t>
            </a:r>
          </a:p>
          <a:p>
            <a:pPr lvl="1">
              <a:buFont typeface="Arial" panose="020B0604020202020204" pitchFamily="34" charset="0"/>
              <a:buChar char="•"/>
            </a:pPr>
            <a:r>
              <a:rPr lang="en-GB" sz="1600" b="0" i="0" dirty="0">
                <a:solidFill>
                  <a:srgbClr val="0D0D0D"/>
                </a:solidFill>
                <a:effectLst/>
                <a:latin typeface="Söhne"/>
              </a:rPr>
              <a:t>Utilizing public transportation, such as BART, to transport deliveries, mitigating traffic congestion and enhancing efficiency.</a:t>
            </a:r>
          </a:p>
          <a:p>
            <a:pPr lvl="1">
              <a:buFont typeface="Arial" panose="020B0604020202020204" pitchFamily="34" charset="0"/>
              <a:buChar char="•"/>
            </a:pPr>
            <a:r>
              <a:rPr lang="en-GB" sz="1600" b="0" i="0" dirty="0">
                <a:solidFill>
                  <a:srgbClr val="0D0D0D"/>
                </a:solidFill>
                <a:effectLst/>
                <a:latin typeface="Söhne"/>
              </a:rPr>
              <a:t>Implementing delivery drones and robots for localized deliveries, offering swift and convenient service within a limited range.</a:t>
            </a:r>
          </a:p>
          <a:p>
            <a:pPr lvl="1">
              <a:buFont typeface="Arial" panose="020B0604020202020204" pitchFamily="34" charset="0"/>
              <a:buChar char="•"/>
            </a:pPr>
            <a:r>
              <a:rPr lang="en-GB" sz="1600" b="0" i="0" dirty="0">
                <a:solidFill>
                  <a:srgbClr val="0D0D0D"/>
                </a:solidFill>
                <a:effectLst/>
                <a:latin typeface="Söhne"/>
              </a:rPr>
              <a:t>Exploring hybrid combinations, such as pickup locations at BART stations, to capitalize on foot traffic and streamline delivery logistics.</a:t>
            </a:r>
          </a:p>
        </p:txBody>
      </p:sp>
    </p:spTree>
    <p:extLst>
      <p:ext uri="{BB962C8B-B14F-4D97-AF65-F5344CB8AC3E}">
        <p14:creationId xmlns:p14="http://schemas.microsoft.com/office/powerpoint/2010/main" val="410967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10E3-AB5E-3996-92D1-BA3387F6A17F}"/>
              </a:ext>
            </a:extLst>
          </p:cNvPr>
          <p:cNvSpPr>
            <a:spLocks noGrp="1"/>
          </p:cNvSpPr>
          <p:nvPr>
            <p:ph type="title"/>
          </p:nvPr>
        </p:nvSpPr>
        <p:spPr/>
        <p:txBody>
          <a:bodyPr/>
          <a:lstStyle/>
          <a:p>
            <a:r>
              <a:rPr lang="en-US" dirty="0"/>
              <a:t>Neo4J, </a:t>
            </a:r>
            <a:r>
              <a:rPr lang="en-US" dirty="0" err="1"/>
              <a:t>MongoDb</a:t>
            </a:r>
            <a:r>
              <a:rPr lang="en-US" dirty="0"/>
              <a:t> and Redis each has a role in realizing AGM’s growth plans</a:t>
            </a:r>
          </a:p>
        </p:txBody>
      </p:sp>
      <p:sp>
        <p:nvSpPr>
          <p:cNvPr id="13" name="Text Placeholder 12">
            <a:extLst>
              <a:ext uri="{FF2B5EF4-FFF2-40B4-BE49-F238E27FC236}">
                <a16:creationId xmlns:a16="http://schemas.microsoft.com/office/drawing/2014/main" id="{8D32EFD8-9504-2BF2-8474-9C88DDDC106B}"/>
              </a:ext>
            </a:extLst>
          </p:cNvPr>
          <p:cNvSpPr>
            <a:spLocks noGrp="1"/>
          </p:cNvSpPr>
          <p:nvPr>
            <p:ph type="body" sz="quarter" idx="13"/>
          </p:nvPr>
        </p:nvSpPr>
        <p:spPr/>
        <p:txBody>
          <a:bodyPr/>
          <a:lstStyle/>
          <a:p>
            <a:r>
              <a:rPr lang="en-US" dirty="0"/>
              <a:t>Sources:	Neo4j; MongoDB; Redis</a:t>
            </a:r>
          </a:p>
        </p:txBody>
      </p:sp>
      <p:sp>
        <p:nvSpPr>
          <p:cNvPr id="3" name="Oval 2">
            <a:extLst>
              <a:ext uri="{FF2B5EF4-FFF2-40B4-BE49-F238E27FC236}">
                <a16:creationId xmlns:a16="http://schemas.microsoft.com/office/drawing/2014/main" id="{75FEFEB1-8437-EF95-1FCE-B05611D941F8}"/>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4</a:t>
            </a:r>
          </a:p>
        </p:txBody>
      </p:sp>
      <p:pic>
        <p:nvPicPr>
          <p:cNvPr id="1026" name="Picture 2">
            <a:extLst>
              <a:ext uri="{FF2B5EF4-FFF2-40B4-BE49-F238E27FC236}">
                <a16:creationId xmlns:a16="http://schemas.microsoft.com/office/drawing/2014/main" id="{89C4601A-9D1B-A6A9-1FC0-57C46CA1A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700" y="1971865"/>
            <a:ext cx="1537713" cy="53819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355D4C8C-468F-9A10-A5B2-D09356E1B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363" y="1941707"/>
            <a:ext cx="1574405" cy="590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766ED65-3A67-F2E2-0BC8-538669DB9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678" y="1951759"/>
            <a:ext cx="2211112" cy="5583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DA04836D-0B9B-1FAB-1780-5E9007B93560}"/>
              </a:ext>
            </a:extLst>
          </p:cNvPr>
          <p:cNvGraphicFramePr>
            <a:graphicFrameLocks noGrp="1"/>
          </p:cNvGraphicFramePr>
          <p:nvPr>
            <p:extLst>
              <p:ext uri="{D42A27DB-BD31-4B8C-83A1-F6EECF244321}">
                <p14:modId xmlns:p14="http://schemas.microsoft.com/office/powerpoint/2010/main" val="843197491"/>
              </p:ext>
            </p:extLst>
          </p:nvPr>
        </p:nvGraphicFramePr>
        <p:xfrm>
          <a:off x="1024127" y="2680250"/>
          <a:ext cx="10409024" cy="3500069"/>
        </p:xfrm>
        <a:graphic>
          <a:graphicData uri="http://schemas.openxmlformats.org/drawingml/2006/table">
            <a:tbl>
              <a:tblPr firstRow="1" bandRow="1">
                <a:tableStyleId>{5C22544A-7EE6-4342-B048-85BDC9FD1C3A}</a:tableStyleId>
              </a:tblPr>
              <a:tblGrid>
                <a:gridCol w="1927178">
                  <a:extLst>
                    <a:ext uri="{9D8B030D-6E8A-4147-A177-3AD203B41FA5}">
                      <a16:colId xmlns:a16="http://schemas.microsoft.com/office/drawing/2014/main" val="3624372143"/>
                    </a:ext>
                  </a:extLst>
                </a:gridCol>
                <a:gridCol w="2827282">
                  <a:extLst>
                    <a:ext uri="{9D8B030D-6E8A-4147-A177-3AD203B41FA5}">
                      <a16:colId xmlns:a16="http://schemas.microsoft.com/office/drawing/2014/main" val="727163543"/>
                    </a:ext>
                  </a:extLst>
                </a:gridCol>
                <a:gridCol w="2827282">
                  <a:extLst>
                    <a:ext uri="{9D8B030D-6E8A-4147-A177-3AD203B41FA5}">
                      <a16:colId xmlns:a16="http://schemas.microsoft.com/office/drawing/2014/main" val="2507029291"/>
                    </a:ext>
                  </a:extLst>
                </a:gridCol>
                <a:gridCol w="2827282">
                  <a:extLst>
                    <a:ext uri="{9D8B030D-6E8A-4147-A177-3AD203B41FA5}">
                      <a16:colId xmlns:a16="http://schemas.microsoft.com/office/drawing/2014/main" val="1272115400"/>
                    </a:ext>
                  </a:extLst>
                </a:gridCol>
              </a:tblGrid>
              <a:tr h="378298">
                <a:tc>
                  <a:txBody>
                    <a:bodyPr/>
                    <a:lstStyle/>
                    <a:p>
                      <a:pPr algn="r"/>
                      <a:r>
                        <a:rPr lang="en-US" sz="1200" b="1" dirty="0">
                          <a:solidFill>
                            <a:schemeClr val="accent1"/>
                          </a:solidFill>
                        </a:rPr>
                        <a:t>Type of database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600"/>
                        </a:spcBef>
                      </a:pPr>
                      <a:r>
                        <a:rPr lang="en-US" sz="1200" b="0" dirty="0">
                          <a:solidFill>
                            <a:schemeClr val="tx1"/>
                          </a:solidFill>
                        </a:rPr>
                        <a:t>Graph database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spcBef>
                          <a:spcPts val="600"/>
                        </a:spcBef>
                      </a:pPr>
                      <a:r>
                        <a:rPr lang="en-US" sz="1200" b="0" dirty="0">
                          <a:solidFill>
                            <a:schemeClr val="tx1"/>
                          </a:solidFill>
                        </a:rPr>
                        <a:t>NoSQL document-oriented database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spcBef>
                          <a:spcPts val="600"/>
                        </a:spcBef>
                      </a:pPr>
                      <a:r>
                        <a:rPr lang="en-US" sz="1200" b="0" dirty="0">
                          <a:solidFill>
                            <a:schemeClr val="tx1"/>
                          </a:solidFill>
                        </a:rPr>
                        <a:t>NoSQL in-memory key-value database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80243778"/>
                  </a:ext>
                </a:extLst>
              </a:tr>
              <a:tr h="1639292">
                <a:tc>
                  <a:txBody>
                    <a:bodyPr/>
                    <a:lstStyle/>
                    <a:p>
                      <a:pPr algn="r"/>
                      <a:r>
                        <a:rPr lang="en-US" sz="1200" b="1" dirty="0">
                          <a:solidFill>
                            <a:schemeClr val="accent1"/>
                          </a:solidFill>
                        </a:rPr>
                        <a:t>Business case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600"/>
                        </a:spcBef>
                      </a:pPr>
                      <a:r>
                        <a:rPr lang="en-US" sz="1200" b="0" dirty="0">
                          <a:solidFill>
                            <a:schemeClr val="tx1"/>
                          </a:solidFill>
                        </a:rPr>
                        <a:t>Determining optimal routes to transport goods (shortest path):</a:t>
                      </a:r>
                    </a:p>
                    <a:p>
                      <a:pPr marL="285750" indent="-285750">
                        <a:spcBef>
                          <a:spcPts val="600"/>
                        </a:spcBef>
                        <a:buFont typeface="Arial" panose="020B0604020202020204" pitchFamily="34" charset="0"/>
                        <a:buChar char="•"/>
                      </a:pPr>
                      <a:r>
                        <a:rPr lang="en-US" sz="1200" b="0" dirty="0">
                          <a:solidFill>
                            <a:schemeClr val="tx1"/>
                          </a:solidFill>
                        </a:rPr>
                        <a:t>Shortest BART route from kitchen to pickup locations</a:t>
                      </a:r>
                    </a:p>
                    <a:p>
                      <a:pPr marL="285750" indent="-285750">
                        <a:spcBef>
                          <a:spcPts val="600"/>
                        </a:spcBef>
                        <a:buFont typeface="Arial" panose="020B0604020202020204" pitchFamily="34" charset="0"/>
                        <a:buChar char="•"/>
                      </a:pPr>
                      <a:r>
                        <a:rPr lang="en-US" sz="1200" b="0" dirty="0">
                          <a:solidFill>
                            <a:schemeClr val="tx1"/>
                          </a:solidFill>
                        </a:rPr>
                        <a:t>Shortest road route from pickup locations to delivery customers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spcBef>
                          <a:spcPts val="600"/>
                        </a:spcBef>
                      </a:pPr>
                      <a:r>
                        <a:rPr lang="en-US" sz="1200" b="0" dirty="0">
                          <a:solidFill>
                            <a:schemeClr val="tx1"/>
                          </a:solidFill>
                        </a:rPr>
                        <a:t>Business intelligence and analytics:</a:t>
                      </a:r>
                    </a:p>
                    <a:p>
                      <a:pPr marL="285750" indent="-285750">
                        <a:spcBef>
                          <a:spcPts val="600"/>
                        </a:spcBef>
                        <a:buFont typeface="Arial" panose="020B0604020202020204" pitchFamily="34" charset="0"/>
                        <a:buChar char="•"/>
                      </a:pPr>
                      <a:r>
                        <a:rPr lang="en-US" sz="1200" b="0" dirty="0">
                          <a:solidFill>
                            <a:schemeClr val="tx1"/>
                          </a:solidFill>
                        </a:rPr>
                        <a:t>Predetermined views with different hierarchies of analysis (e.g., by store, customer, station) accounting for business reporting needs</a:t>
                      </a:r>
                    </a:p>
                    <a:p>
                      <a:pPr marL="285750" indent="-285750">
                        <a:spcBef>
                          <a:spcPts val="600"/>
                        </a:spcBef>
                        <a:buFont typeface="Arial" panose="020B0604020202020204" pitchFamily="34" charset="0"/>
                        <a:buChar char="•"/>
                      </a:pPr>
                      <a:r>
                        <a:rPr lang="en-US" sz="1200" b="0" dirty="0">
                          <a:solidFill>
                            <a:schemeClr val="tx1"/>
                          </a:solidFill>
                        </a:rPr>
                        <a:t>Storage of additional </a:t>
                      </a:r>
                      <a:r>
                        <a:rPr lang="en-US" sz="1200" b="0" i="1" dirty="0">
                          <a:solidFill>
                            <a:schemeClr val="tx1"/>
                          </a:solidFill>
                        </a:rPr>
                        <a:t>ad hoc</a:t>
                      </a:r>
                      <a:r>
                        <a:rPr lang="en-US" sz="1200" b="0" i="0" dirty="0">
                          <a:solidFill>
                            <a:schemeClr val="tx1"/>
                          </a:solidFill>
                        </a:rPr>
                        <a:t> documents for later investigation</a:t>
                      </a:r>
                      <a:endParaRPr lang="en-US" sz="1200" b="0" dirty="0">
                        <a:solidFill>
                          <a:schemeClr val="tx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spcBef>
                          <a:spcPts val="600"/>
                        </a:spcBef>
                      </a:pPr>
                      <a:r>
                        <a:rPr lang="en-US" sz="1200" b="0" dirty="0">
                          <a:solidFill>
                            <a:schemeClr val="tx1"/>
                          </a:solidFill>
                        </a:rPr>
                        <a:t>Real-time order management systems:</a:t>
                      </a:r>
                    </a:p>
                    <a:p>
                      <a:pPr marL="285750" indent="-285750" algn="l" defTabSz="914400" rtl="0" eaLnBrk="1" latinLnBrk="0" hangingPunct="1">
                        <a:spcBef>
                          <a:spcPts val="600"/>
                        </a:spcBef>
                        <a:buFont typeface="Arial" panose="020B0604020202020204" pitchFamily="34" charset="0"/>
                        <a:buChar char="•"/>
                      </a:pPr>
                      <a:r>
                        <a:rPr lang="en-US" sz="1200" b="0" kern="1200" dirty="0">
                          <a:solidFill>
                            <a:schemeClr val="tx1"/>
                          </a:solidFill>
                          <a:latin typeface="+mn-lt"/>
                          <a:ea typeface="+mn-ea"/>
                          <a:cs typeface="+mn-cs"/>
                        </a:rPr>
                        <a:t>Listing queue of customer orders that need to be fulfilled</a:t>
                      </a:r>
                    </a:p>
                    <a:p>
                      <a:pPr marL="285750" indent="-285750" algn="l" defTabSz="914400" rtl="0" eaLnBrk="1" latinLnBrk="0" hangingPunct="1">
                        <a:spcBef>
                          <a:spcPts val="600"/>
                        </a:spcBef>
                        <a:buFont typeface="Arial" panose="020B0604020202020204" pitchFamily="34" charset="0"/>
                        <a:buChar char="•"/>
                      </a:pPr>
                      <a:r>
                        <a:rPr lang="en-US" sz="1200" b="0" kern="1200" dirty="0">
                          <a:solidFill>
                            <a:schemeClr val="tx1"/>
                          </a:solidFill>
                          <a:latin typeface="+mn-lt"/>
                          <a:ea typeface="+mn-ea"/>
                          <a:cs typeface="+mn-cs"/>
                        </a:rPr>
                        <a:t>Real-time analytics in order fulfillment to monitor metrics such as time from order to delivery</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200788419"/>
                  </a:ext>
                </a:extLst>
              </a:tr>
              <a:tr h="0">
                <a:tc rowSpan="2">
                  <a:txBody>
                    <a:bodyPr/>
                    <a:lstStyle/>
                    <a:p>
                      <a:pPr algn="r"/>
                      <a:r>
                        <a:rPr lang="en-US" sz="1200" b="1" dirty="0">
                          <a:solidFill>
                            <a:schemeClr val="accent1"/>
                          </a:solidFill>
                        </a:rPr>
                        <a:t>Benefits vs. Traditional Relational Database </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spcBef>
                          <a:spcPts val="600"/>
                        </a:spcBef>
                        <a:buFont typeface="Arial" panose="020B0604020202020204" pitchFamily="34" charset="0"/>
                        <a:buChar char="•"/>
                      </a:pPr>
                      <a:r>
                        <a:rPr lang="en-US" sz="1200" b="0" dirty="0">
                          <a:solidFill>
                            <a:schemeClr val="tx1"/>
                          </a:solidFill>
                        </a:rPr>
                        <a:t>Directly represents data in a graph data structure</a:t>
                      </a:r>
                    </a:p>
                    <a:p>
                      <a:pPr marL="285750" indent="-285750">
                        <a:spcBef>
                          <a:spcPts val="600"/>
                        </a:spcBef>
                        <a:buFont typeface="Arial" panose="020B0604020202020204" pitchFamily="34" charset="0"/>
                        <a:buChar char="•"/>
                      </a:pPr>
                      <a:r>
                        <a:rPr lang="en-US" sz="1200" b="0" dirty="0">
                          <a:solidFill>
                            <a:schemeClr val="tx1"/>
                          </a:solidFill>
                        </a:rPr>
                        <a:t>Built-in graph algorithms</a:t>
                      </a:r>
                    </a:p>
                    <a:p>
                      <a:pPr marL="285750" indent="-285750">
                        <a:spcBef>
                          <a:spcPts val="600"/>
                        </a:spcBef>
                        <a:buFont typeface="Arial" panose="020B0604020202020204" pitchFamily="34" charset="0"/>
                        <a:buChar char="•"/>
                      </a:pPr>
                      <a:r>
                        <a:rPr lang="en-US" sz="1200" b="0" dirty="0">
                          <a:solidFill>
                            <a:schemeClr val="tx1"/>
                          </a:solidFill>
                        </a:rPr>
                        <a:t>Faster queries (for graph-based problems)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spcBef>
                          <a:spcPts val="600"/>
                        </a:spcBef>
                        <a:buFont typeface="Arial" panose="020B0604020202020204" pitchFamily="34" charset="0"/>
                        <a:buChar char="•"/>
                      </a:pPr>
                      <a:r>
                        <a:rPr lang="en-US" sz="1200" b="0" dirty="0">
                          <a:solidFill>
                            <a:schemeClr val="tx1"/>
                          </a:solidFill>
                        </a:rPr>
                        <a:t>All data can be captured in a single JSON-like file (vs. multiple tables)</a:t>
                      </a:r>
                    </a:p>
                    <a:p>
                      <a:pPr marL="285750" indent="-285750">
                        <a:spcBef>
                          <a:spcPts val="600"/>
                        </a:spcBef>
                        <a:buFont typeface="Arial" panose="020B0604020202020204" pitchFamily="34" charset="0"/>
                        <a:buChar char="•"/>
                      </a:pPr>
                      <a:r>
                        <a:rPr lang="en-US" sz="1200" b="0" dirty="0">
                          <a:solidFill>
                            <a:schemeClr val="tx1"/>
                          </a:solidFill>
                        </a:rPr>
                        <a:t>Flexibility</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0" dirty="0">
                          <a:solidFill>
                            <a:schemeClr val="tx1"/>
                          </a:solidFill>
                        </a:rPr>
                        <a:t>Faster queries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spcBef>
                          <a:spcPts val="600"/>
                        </a:spcBef>
                        <a:buFont typeface="Arial" panose="020B0604020202020204" pitchFamily="34" charset="0"/>
                        <a:buChar char="•"/>
                      </a:pPr>
                      <a:r>
                        <a:rPr lang="en-US" sz="1200" b="0" dirty="0">
                          <a:solidFill>
                            <a:schemeClr val="tx1"/>
                          </a:solidFill>
                        </a:rPr>
                        <a:t>Extremely fast Read and Write operations: data stored in primary memory</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80141067"/>
                  </a:ext>
                </a:extLst>
              </a:tr>
              <a:tr h="324239">
                <a:tc vMerge="1">
                  <a:txBody>
                    <a:bodyPr/>
                    <a:lstStyle/>
                    <a:p>
                      <a:endParaRPr lang="en-US"/>
                    </a:p>
                  </a:txBody>
                  <a:tcPr/>
                </a:tc>
                <a:tc gridSpan="3">
                  <a:txBody>
                    <a:bodyPr/>
                    <a:lstStyle/>
                    <a:p>
                      <a:pPr marL="0" indent="0" algn="ctr">
                        <a:spcBef>
                          <a:spcPts val="600"/>
                        </a:spcBef>
                        <a:buFont typeface="Arial" panose="020B0604020202020204" pitchFamily="34" charset="0"/>
                        <a:buNone/>
                      </a:pPr>
                      <a:r>
                        <a:rPr lang="en-US" sz="1200" b="0" dirty="0">
                          <a:solidFill>
                            <a:schemeClr val="tx1"/>
                          </a:solidFill>
                        </a:rPr>
                        <a:t>Flexibility (Schema-Less) + Supports Horizontal Scaling + Accessibility and Reliability</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sz="1200" b="0" dirty="0">
                        <a:solidFill>
                          <a:schemeClr val="tx1"/>
                        </a:solidFill>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marL="285750" indent="-285750">
                        <a:spcBef>
                          <a:spcPts val="600"/>
                        </a:spcBef>
                        <a:buFont typeface="Arial" panose="020B0604020202020204" pitchFamily="34" charset="0"/>
                        <a:buChar char="•"/>
                      </a:pPr>
                      <a:endParaRPr lang="en-US" sz="1200" b="0" dirty="0">
                        <a:solidFill>
                          <a:schemeClr val="tx1"/>
                        </a:solidFill>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71493348"/>
                  </a:ext>
                </a:extLst>
              </a:tr>
            </a:tbl>
          </a:graphicData>
        </a:graphic>
      </p:graphicFrame>
    </p:spTree>
    <p:extLst>
      <p:ext uri="{BB962C8B-B14F-4D97-AF65-F5344CB8AC3E}">
        <p14:creationId xmlns:p14="http://schemas.microsoft.com/office/powerpoint/2010/main" val="194454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8" name="Straight Connector 27">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846D0-E088-3277-9A13-B7CC4EB499B0}"/>
              </a:ext>
            </a:extLst>
          </p:cNvPr>
          <p:cNvSpPr>
            <a:spLocks noGrp="1"/>
          </p:cNvSpPr>
          <p:nvPr>
            <p:ph type="title"/>
          </p:nvPr>
        </p:nvSpPr>
        <p:spPr>
          <a:xfrm>
            <a:off x="4365356" y="806365"/>
            <a:ext cx="7020747" cy="5229630"/>
          </a:xfrm>
        </p:spPr>
        <p:txBody>
          <a:bodyPr vert="horz" lIns="91440" tIns="45720" rIns="91440" bIns="45720" rtlCol="0" anchor="ctr">
            <a:normAutofit/>
          </a:bodyPr>
          <a:lstStyle/>
          <a:p>
            <a:r>
              <a:rPr lang="en-US" sz="6600" spc="200"/>
              <a:t>Thank You</a:t>
            </a:r>
          </a:p>
        </p:txBody>
      </p:sp>
      <p:cxnSp>
        <p:nvCxnSpPr>
          <p:cNvPr id="34" name="Straight Connector 33">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58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D7D3-D87F-C9D4-2084-F3D7085FE6E7}"/>
              </a:ext>
            </a:extLst>
          </p:cNvPr>
          <p:cNvSpPr>
            <a:spLocks noGrp="1"/>
          </p:cNvSpPr>
          <p:nvPr>
            <p:ph type="title"/>
          </p:nvPr>
        </p:nvSpPr>
        <p:spPr/>
        <p:txBody>
          <a:bodyPr/>
          <a:lstStyle/>
          <a:p>
            <a:r>
              <a:rPr lang="en-US" dirty="0"/>
              <a:t>We evaluated potential sources of growth for AGM by considering the following questions</a:t>
            </a:r>
          </a:p>
        </p:txBody>
      </p:sp>
      <p:sp>
        <p:nvSpPr>
          <p:cNvPr id="9" name="Slide Number Placeholder 8">
            <a:extLst>
              <a:ext uri="{FF2B5EF4-FFF2-40B4-BE49-F238E27FC236}">
                <a16:creationId xmlns:a16="http://schemas.microsoft.com/office/drawing/2014/main" id="{10458DA5-04A4-339D-3B57-CB5DA1A5D26D}"/>
              </a:ext>
            </a:extLst>
          </p:cNvPr>
          <p:cNvSpPr>
            <a:spLocks noGrp="1"/>
          </p:cNvSpPr>
          <p:nvPr>
            <p:ph type="sldNum" sz="quarter" idx="12"/>
          </p:nvPr>
        </p:nvSpPr>
        <p:spPr/>
        <p:txBody>
          <a:bodyPr/>
          <a:lstStyle/>
          <a:p>
            <a:fld id="{4FAB73BC-B049-4115-A692-8D63A059BFB8}" type="slidenum">
              <a:rPr lang="en-US" smtClean="0"/>
              <a:t>3</a:t>
            </a:fld>
            <a:endParaRPr lang="en-US" dirty="0"/>
          </a:p>
        </p:txBody>
      </p:sp>
      <p:grpSp>
        <p:nvGrpSpPr>
          <p:cNvPr id="18" name="Group 17">
            <a:extLst>
              <a:ext uri="{FF2B5EF4-FFF2-40B4-BE49-F238E27FC236}">
                <a16:creationId xmlns:a16="http://schemas.microsoft.com/office/drawing/2014/main" id="{6734FA7C-524B-1B51-F851-04F3ABF1F3D6}"/>
              </a:ext>
            </a:extLst>
          </p:cNvPr>
          <p:cNvGrpSpPr/>
          <p:nvPr/>
        </p:nvGrpSpPr>
        <p:grpSpPr>
          <a:xfrm>
            <a:off x="911609" y="2111560"/>
            <a:ext cx="10689492" cy="365684"/>
            <a:chOff x="911609" y="2058552"/>
            <a:chExt cx="10689492" cy="365684"/>
          </a:xfrm>
        </p:grpSpPr>
        <p:sp>
          <p:nvSpPr>
            <p:cNvPr id="4" name="Oval 3">
              <a:extLst>
                <a:ext uri="{FF2B5EF4-FFF2-40B4-BE49-F238E27FC236}">
                  <a16:creationId xmlns:a16="http://schemas.microsoft.com/office/drawing/2014/main" id="{9DD1A9EA-D043-2D7A-CC22-7D92B1603638}"/>
                </a:ext>
              </a:extLst>
            </p:cNvPr>
            <p:cNvSpPr/>
            <p:nvPr/>
          </p:nvSpPr>
          <p:spPr>
            <a:xfrm>
              <a:off x="911609" y="2058552"/>
              <a:ext cx="365684" cy="3656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Content Placeholder 2">
              <a:extLst>
                <a:ext uri="{FF2B5EF4-FFF2-40B4-BE49-F238E27FC236}">
                  <a16:creationId xmlns:a16="http://schemas.microsoft.com/office/drawing/2014/main" id="{470F3AE2-5C0E-5B80-27CB-6B61AF53F370}"/>
                </a:ext>
              </a:extLst>
            </p:cNvPr>
            <p:cNvSpPr txBox="1">
              <a:spLocks/>
            </p:cNvSpPr>
            <p:nvPr/>
          </p:nvSpPr>
          <p:spPr>
            <a:xfrm>
              <a:off x="1277291" y="2084428"/>
              <a:ext cx="10323810" cy="313932"/>
            </a:xfrm>
            <a:prstGeom prst="rect">
              <a:avLst/>
            </a:prstGeom>
          </p:spPr>
          <p:txBody>
            <a:bodyPr>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GB" sz="1600" b="1" dirty="0"/>
                <a:t>Should AGM expand its footprint of pickup locations?</a:t>
              </a:r>
            </a:p>
          </p:txBody>
        </p:sp>
      </p:grpSp>
      <p:grpSp>
        <p:nvGrpSpPr>
          <p:cNvPr id="17" name="Group 16">
            <a:extLst>
              <a:ext uri="{FF2B5EF4-FFF2-40B4-BE49-F238E27FC236}">
                <a16:creationId xmlns:a16="http://schemas.microsoft.com/office/drawing/2014/main" id="{F0688F0E-AA03-7041-1805-F581E694728F}"/>
              </a:ext>
            </a:extLst>
          </p:cNvPr>
          <p:cNvGrpSpPr/>
          <p:nvPr/>
        </p:nvGrpSpPr>
        <p:grpSpPr>
          <a:xfrm>
            <a:off x="911608" y="2846842"/>
            <a:ext cx="10689493" cy="885371"/>
            <a:chOff x="911608" y="2696818"/>
            <a:chExt cx="10689493" cy="885371"/>
          </a:xfrm>
        </p:grpSpPr>
        <p:sp>
          <p:nvSpPr>
            <p:cNvPr id="5" name="Oval 4">
              <a:extLst>
                <a:ext uri="{FF2B5EF4-FFF2-40B4-BE49-F238E27FC236}">
                  <a16:creationId xmlns:a16="http://schemas.microsoft.com/office/drawing/2014/main" id="{A8D2FE4B-E00A-5434-F786-2A72B565FC3D}"/>
                </a:ext>
              </a:extLst>
            </p:cNvPr>
            <p:cNvSpPr/>
            <p:nvPr/>
          </p:nvSpPr>
          <p:spPr>
            <a:xfrm>
              <a:off x="911608" y="2698422"/>
              <a:ext cx="365684" cy="3656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Content Placeholder 2">
              <a:extLst>
                <a:ext uri="{FF2B5EF4-FFF2-40B4-BE49-F238E27FC236}">
                  <a16:creationId xmlns:a16="http://schemas.microsoft.com/office/drawing/2014/main" id="{05F286A4-D9EE-1843-47DA-50A701887E26}"/>
                </a:ext>
              </a:extLst>
            </p:cNvPr>
            <p:cNvSpPr txBox="1">
              <a:spLocks/>
            </p:cNvSpPr>
            <p:nvPr/>
          </p:nvSpPr>
          <p:spPr>
            <a:xfrm>
              <a:off x="1277291" y="2696818"/>
              <a:ext cx="10323810" cy="885371"/>
            </a:xfrm>
            <a:prstGeom prst="rect">
              <a:avLst/>
            </a:prstGeom>
          </p:spPr>
          <p:txBody>
            <a:bodyPr>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GB" sz="1600" b="1" dirty="0"/>
                <a:t>What mode of transport (BART, drones, robots, and/or delivery vans) should AGM use for its delivery services?</a:t>
              </a:r>
            </a:p>
            <a:p>
              <a:pPr lvl="1"/>
              <a:r>
                <a:rPr lang="en-GB" sz="1600" dirty="0"/>
                <a:t>Which mode to use for long-range transport?</a:t>
              </a:r>
            </a:p>
            <a:p>
              <a:pPr lvl="1"/>
              <a:r>
                <a:rPr lang="en-GB" sz="1600" dirty="0"/>
                <a:t>Which mode to use for last-mile transport?</a:t>
              </a:r>
            </a:p>
          </p:txBody>
        </p:sp>
      </p:grpSp>
      <p:grpSp>
        <p:nvGrpSpPr>
          <p:cNvPr id="19" name="Group 18">
            <a:extLst>
              <a:ext uri="{FF2B5EF4-FFF2-40B4-BE49-F238E27FC236}">
                <a16:creationId xmlns:a16="http://schemas.microsoft.com/office/drawing/2014/main" id="{DB0CEB3E-0AFB-AB3B-2390-1D88C7E158D9}"/>
              </a:ext>
            </a:extLst>
          </p:cNvPr>
          <p:cNvGrpSpPr/>
          <p:nvPr/>
        </p:nvGrpSpPr>
        <p:grpSpPr>
          <a:xfrm>
            <a:off x="911608" y="4101811"/>
            <a:ext cx="10689493" cy="1194116"/>
            <a:chOff x="911608" y="4078094"/>
            <a:chExt cx="10689493" cy="1194116"/>
          </a:xfrm>
        </p:grpSpPr>
        <p:sp>
          <p:nvSpPr>
            <p:cNvPr id="6" name="Oval 5">
              <a:extLst>
                <a:ext uri="{FF2B5EF4-FFF2-40B4-BE49-F238E27FC236}">
                  <a16:creationId xmlns:a16="http://schemas.microsoft.com/office/drawing/2014/main" id="{6F5916A8-9F96-7B60-B0C2-1D469703A46C}"/>
                </a:ext>
              </a:extLst>
            </p:cNvPr>
            <p:cNvSpPr/>
            <p:nvPr/>
          </p:nvSpPr>
          <p:spPr>
            <a:xfrm>
              <a:off x="911608" y="4078094"/>
              <a:ext cx="365684" cy="3656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Content Placeholder 2">
              <a:extLst>
                <a:ext uri="{FF2B5EF4-FFF2-40B4-BE49-F238E27FC236}">
                  <a16:creationId xmlns:a16="http://schemas.microsoft.com/office/drawing/2014/main" id="{39DE5005-6444-6F2F-5A2C-DE909D64C9A9}"/>
                </a:ext>
              </a:extLst>
            </p:cNvPr>
            <p:cNvSpPr txBox="1">
              <a:spLocks/>
            </p:cNvSpPr>
            <p:nvPr/>
          </p:nvSpPr>
          <p:spPr>
            <a:xfrm>
              <a:off x="1277291" y="4088296"/>
              <a:ext cx="10323810" cy="1183914"/>
            </a:xfrm>
            <a:prstGeom prst="rect">
              <a:avLst/>
            </a:prstGeom>
          </p:spPr>
          <p:txBody>
            <a:bodyPr>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GB" sz="1600" b="1" dirty="0"/>
                <a:t>Based on the above, what would be the optimal model for AGM’s new business?</a:t>
              </a:r>
            </a:p>
            <a:p>
              <a:pPr lvl="1"/>
              <a:r>
                <a:rPr lang="en-GB" sz="1600" dirty="0"/>
                <a:t>Where should AGM locate its pickup locations?</a:t>
              </a:r>
            </a:p>
            <a:p>
              <a:pPr lvl="1"/>
              <a:r>
                <a:rPr lang="en-GB" sz="1600" dirty="0"/>
                <a:t>How should AGM transport meals from its kitchen to pickup locations? From pickup locations to customers?</a:t>
              </a:r>
            </a:p>
            <a:p>
              <a:pPr lvl="1"/>
              <a:r>
                <a:rPr lang="en-GB" sz="1600" dirty="0"/>
                <a:t>What are the implications of this model e.g., how many potential new customers would be reached)?</a:t>
              </a:r>
            </a:p>
          </p:txBody>
        </p:sp>
      </p:grpSp>
      <p:grpSp>
        <p:nvGrpSpPr>
          <p:cNvPr id="20" name="Group 19">
            <a:extLst>
              <a:ext uri="{FF2B5EF4-FFF2-40B4-BE49-F238E27FC236}">
                <a16:creationId xmlns:a16="http://schemas.microsoft.com/office/drawing/2014/main" id="{5EE017E0-8FFE-3531-A6E2-7A88B0AB94D7}"/>
              </a:ext>
            </a:extLst>
          </p:cNvPr>
          <p:cNvGrpSpPr/>
          <p:nvPr/>
        </p:nvGrpSpPr>
        <p:grpSpPr>
          <a:xfrm>
            <a:off x="911607" y="5665526"/>
            <a:ext cx="10689494" cy="365684"/>
            <a:chOff x="911607" y="5733502"/>
            <a:chExt cx="10689494" cy="365684"/>
          </a:xfrm>
        </p:grpSpPr>
        <p:sp>
          <p:nvSpPr>
            <p:cNvPr id="7" name="Oval 6">
              <a:extLst>
                <a:ext uri="{FF2B5EF4-FFF2-40B4-BE49-F238E27FC236}">
                  <a16:creationId xmlns:a16="http://schemas.microsoft.com/office/drawing/2014/main" id="{FC44C473-2FE1-CD6E-7A63-F681AFD7C4F7}"/>
                </a:ext>
              </a:extLst>
            </p:cNvPr>
            <p:cNvSpPr/>
            <p:nvPr/>
          </p:nvSpPr>
          <p:spPr>
            <a:xfrm>
              <a:off x="911607" y="5733502"/>
              <a:ext cx="365684" cy="3656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Content Placeholder 2">
              <a:extLst>
                <a:ext uri="{FF2B5EF4-FFF2-40B4-BE49-F238E27FC236}">
                  <a16:creationId xmlns:a16="http://schemas.microsoft.com/office/drawing/2014/main" id="{8D970FA9-D654-0F88-3629-19971591AC6F}"/>
                </a:ext>
              </a:extLst>
            </p:cNvPr>
            <p:cNvSpPr txBox="1">
              <a:spLocks/>
            </p:cNvSpPr>
            <p:nvPr/>
          </p:nvSpPr>
          <p:spPr>
            <a:xfrm>
              <a:off x="1277291" y="5759378"/>
              <a:ext cx="10323810" cy="313932"/>
            </a:xfrm>
            <a:prstGeom prst="rect">
              <a:avLst/>
            </a:prstGeom>
          </p:spPr>
          <p:txBody>
            <a:bodyPr>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GB" sz="1600" b="1" dirty="0"/>
                <a:t>How can technology (Neo4j, MongoDB, and Redis) play a role in implementing AGM’s growth strategy?</a:t>
              </a:r>
            </a:p>
          </p:txBody>
        </p:sp>
      </p:grpSp>
    </p:spTree>
    <p:extLst>
      <p:ext uri="{BB962C8B-B14F-4D97-AF65-F5344CB8AC3E}">
        <p14:creationId xmlns:p14="http://schemas.microsoft.com/office/powerpoint/2010/main" val="38341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B9BA-0A24-CE96-C0FA-80740E26BBE2}"/>
              </a:ext>
            </a:extLst>
          </p:cNvPr>
          <p:cNvSpPr>
            <a:spLocks noGrp="1"/>
          </p:cNvSpPr>
          <p:nvPr>
            <p:ph type="title"/>
          </p:nvPr>
        </p:nvSpPr>
        <p:spPr/>
        <p:txBody>
          <a:bodyPr/>
          <a:lstStyle/>
          <a:p>
            <a:r>
              <a:rPr lang="en-US" dirty="0"/>
              <a:t>we have made the following assumptions to conduct our evaluation</a:t>
            </a:r>
          </a:p>
        </p:txBody>
      </p:sp>
      <p:sp>
        <p:nvSpPr>
          <p:cNvPr id="5" name="Slide Number Placeholder 4">
            <a:extLst>
              <a:ext uri="{FF2B5EF4-FFF2-40B4-BE49-F238E27FC236}">
                <a16:creationId xmlns:a16="http://schemas.microsoft.com/office/drawing/2014/main" id="{EF23896F-A728-33B7-8362-76FD7A9BDD3B}"/>
              </a:ext>
            </a:extLst>
          </p:cNvPr>
          <p:cNvSpPr>
            <a:spLocks noGrp="1"/>
          </p:cNvSpPr>
          <p:nvPr>
            <p:ph type="sldNum" sz="quarter" idx="12"/>
          </p:nvPr>
        </p:nvSpPr>
        <p:spPr/>
        <p:txBody>
          <a:bodyPr/>
          <a:lstStyle/>
          <a:p>
            <a:fld id="{4FAB73BC-B049-4115-A692-8D63A059BFB8}" type="slidenum">
              <a:rPr lang="en-US" smtClean="0"/>
              <a:pPr/>
              <a:t>4</a:t>
            </a:fld>
            <a:endParaRPr lang="en-US" dirty="0"/>
          </a:p>
        </p:txBody>
      </p:sp>
      <p:grpSp>
        <p:nvGrpSpPr>
          <p:cNvPr id="39" name="Group 38">
            <a:extLst>
              <a:ext uri="{FF2B5EF4-FFF2-40B4-BE49-F238E27FC236}">
                <a16:creationId xmlns:a16="http://schemas.microsoft.com/office/drawing/2014/main" id="{48600971-DFD5-A34D-4ACB-75633539582E}"/>
              </a:ext>
            </a:extLst>
          </p:cNvPr>
          <p:cNvGrpSpPr/>
          <p:nvPr/>
        </p:nvGrpSpPr>
        <p:grpSpPr>
          <a:xfrm>
            <a:off x="997624" y="1966159"/>
            <a:ext cx="9746576" cy="535398"/>
            <a:chOff x="997624" y="2201171"/>
            <a:chExt cx="9746576" cy="535398"/>
          </a:xfrm>
        </p:grpSpPr>
        <p:sp>
          <p:nvSpPr>
            <p:cNvPr id="13" name="Content Placeholder 2">
              <a:extLst>
                <a:ext uri="{FF2B5EF4-FFF2-40B4-BE49-F238E27FC236}">
                  <a16:creationId xmlns:a16="http://schemas.microsoft.com/office/drawing/2014/main" id="{ED6EE57B-1E4F-8733-C264-FEB9FBF5E455}"/>
                </a:ext>
              </a:extLst>
            </p:cNvPr>
            <p:cNvSpPr txBox="1">
              <a:spLocks/>
            </p:cNvSpPr>
            <p:nvPr/>
          </p:nvSpPr>
          <p:spPr>
            <a:xfrm>
              <a:off x="1431234" y="2286000"/>
              <a:ext cx="9312966" cy="313932"/>
            </a:xfrm>
            <a:prstGeom prst="rect">
              <a:avLst/>
            </a:prstGeom>
          </p:spPr>
          <p:txBody>
            <a:bodyPr wrap="square">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spcAft>
                  <a:spcPts val="600"/>
                </a:spcAft>
              </a:pPr>
              <a:r>
                <a:rPr lang="en-GB" sz="1600" b="1" dirty="0"/>
                <a:t>The primary objective of the business is to increase its customer base</a:t>
              </a:r>
            </a:p>
          </p:txBody>
        </p:sp>
        <p:sp>
          <p:nvSpPr>
            <p:cNvPr id="20" name="Oval 19">
              <a:extLst>
                <a:ext uri="{FF2B5EF4-FFF2-40B4-BE49-F238E27FC236}">
                  <a16:creationId xmlns:a16="http://schemas.microsoft.com/office/drawing/2014/main" id="{E3023775-9065-E3CF-C0FB-D194B78990BC}"/>
                </a:ext>
              </a:extLst>
            </p:cNvPr>
            <p:cNvSpPr/>
            <p:nvPr/>
          </p:nvSpPr>
          <p:spPr>
            <a:xfrm>
              <a:off x="997624" y="2201171"/>
              <a:ext cx="535398" cy="5353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6" name="Graphic 25" descr="Business Growth with solid fill">
              <a:extLst>
                <a:ext uri="{FF2B5EF4-FFF2-40B4-BE49-F238E27FC236}">
                  <a16:creationId xmlns:a16="http://schemas.microsoft.com/office/drawing/2014/main" id="{585F3313-9791-BE7B-4D39-D198B7C6E5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5801" y="2295825"/>
              <a:ext cx="352541" cy="352541"/>
            </a:xfrm>
            <a:prstGeom prst="rect">
              <a:avLst/>
            </a:prstGeom>
          </p:spPr>
        </p:pic>
      </p:grpSp>
      <p:grpSp>
        <p:nvGrpSpPr>
          <p:cNvPr id="38" name="Group 37">
            <a:extLst>
              <a:ext uri="{FF2B5EF4-FFF2-40B4-BE49-F238E27FC236}">
                <a16:creationId xmlns:a16="http://schemas.microsoft.com/office/drawing/2014/main" id="{9B7F94CC-0FDC-B59A-CFC4-270884D90BB2}"/>
              </a:ext>
            </a:extLst>
          </p:cNvPr>
          <p:cNvGrpSpPr/>
          <p:nvPr/>
        </p:nvGrpSpPr>
        <p:grpSpPr>
          <a:xfrm>
            <a:off x="997624" y="2627394"/>
            <a:ext cx="9746576" cy="535398"/>
            <a:chOff x="997624" y="2820549"/>
            <a:chExt cx="9746576" cy="535398"/>
          </a:xfrm>
        </p:grpSpPr>
        <p:sp>
          <p:nvSpPr>
            <p:cNvPr id="15" name="Content Placeholder 2">
              <a:extLst>
                <a:ext uri="{FF2B5EF4-FFF2-40B4-BE49-F238E27FC236}">
                  <a16:creationId xmlns:a16="http://schemas.microsoft.com/office/drawing/2014/main" id="{360C3F1E-BFF1-724F-96B9-DFAA0FCED6C1}"/>
                </a:ext>
              </a:extLst>
            </p:cNvPr>
            <p:cNvSpPr txBox="1">
              <a:spLocks/>
            </p:cNvSpPr>
            <p:nvPr/>
          </p:nvSpPr>
          <p:spPr>
            <a:xfrm>
              <a:off x="1431234" y="2899405"/>
              <a:ext cx="9312966" cy="313932"/>
            </a:xfrm>
            <a:prstGeom prst="rect">
              <a:avLst/>
            </a:prstGeom>
          </p:spPr>
          <p:txBody>
            <a:bodyPr wrap="square">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spcAft>
                  <a:spcPts val="600"/>
                </a:spcAft>
              </a:pPr>
              <a:r>
                <a:rPr lang="en-GB" sz="1600" b="1" dirty="0"/>
                <a:t>The kitchen is located at the Berkeley store</a:t>
              </a:r>
            </a:p>
          </p:txBody>
        </p:sp>
        <p:sp>
          <p:nvSpPr>
            <p:cNvPr id="21" name="Oval 20">
              <a:extLst>
                <a:ext uri="{FF2B5EF4-FFF2-40B4-BE49-F238E27FC236}">
                  <a16:creationId xmlns:a16="http://schemas.microsoft.com/office/drawing/2014/main" id="{6AE8C2A6-FB51-3C09-8C35-2209CB753DC1}"/>
                </a:ext>
              </a:extLst>
            </p:cNvPr>
            <p:cNvSpPr/>
            <p:nvPr/>
          </p:nvSpPr>
          <p:spPr>
            <a:xfrm>
              <a:off x="997624" y="2820549"/>
              <a:ext cx="535398" cy="5353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8" name="Graphic 27" descr="Chef hat with solid fill">
              <a:extLst>
                <a:ext uri="{FF2B5EF4-FFF2-40B4-BE49-F238E27FC236}">
                  <a16:creationId xmlns:a16="http://schemas.microsoft.com/office/drawing/2014/main" id="{B5EAB35F-0765-35B9-F53C-4717495B4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2036" y="2861709"/>
              <a:ext cx="426575" cy="426575"/>
            </a:xfrm>
            <a:prstGeom prst="rect">
              <a:avLst/>
            </a:prstGeom>
          </p:spPr>
        </p:pic>
      </p:grpSp>
      <p:grpSp>
        <p:nvGrpSpPr>
          <p:cNvPr id="37" name="Group 36">
            <a:extLst>
              <a:ext uri="{FF2B5EF4-FFF2-40B4-BE49-F238E27FC236}">
                <a16:creationId xmlns:a16="http://schemas.microsoft.com/office/drawing/2014/main" id="{BD01C963-87EC-2814-DDE5-69CB225A0C04}"/>
              </a:ext>
            </a:extLst>
          </p:cNvPr>
          <p:cNvGrpSpPr/>
          <p:nvPr/>
        </p:nvGrpSpPr>
        <p:grpSpPr>
          <a:xfrm>
            <a:off x="992856" y="3288629"/>
            <a:ext cx="9751344" cy="1046125"/>
            <a:chOff x="992856" y="3429000"/>
            <a:chExt cx="9751344" cy="1046125"/>
          </a:xfrm>
        </p:grpSpPr>
        <p:sp>
          <p:nvSpPr>
            <p:cNvPr id="16" name="Content Placeholder 2">
              <a:extLst>
                <a:ext uri="{FF2B5EF4-FFF2-40B4-BE49-F238E27FC236}">
                  <a16:creationId xmlns:a16="http://schemas.microsoft.com/office/drawing/2014/main" id="{6378AA18-F9D4-B3B1-C9B1-11AAFAE2BCC4}"/>
                </a:ext>
              </a:extLst>
            </p:cNvPr>
            <p:cNvSpPr txBox="1">
              <a:spLocks/>
            </p:cNvSpPr>
            <p:nvPr/>
          </p:nvSpPr>
          <p:spPr>
            <a:xfrm>
              <a:off x="1431234" y="3512810"/>
              <a:ext cx="9312966" cy="962315"/>
            </a:xfrm>
            <a:prstGeom prst="rect">
              <a:avLst/>
            </a:prstGeom>
          </p:spPr>
          <p:txBody>
            <a:bodyPr wrap="square">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spcAft>
                  <a:spcPts val="600"/>
                </a:spcAft>
              </a:pPr>
              <a:r>
                <a:rPr lang="en-GB" sz="1600" b="1" dirty="0"/>
                <a:t>All pickup locations are assumed to be both:</a:t>
              </a:r>
            </a:p>
            <a:p>
              <a:pPr lvl="1">
                <a:spcAft>
                  <a:spcPts val="600"/>
                </a:spcAft>
              </a:pPr>
              <a:r>
                <a:rPr lang="en-GB" sz="1600" dirty="0"/>
                <a:t>Direct point of sale (customers can pick-up food themselves)</a:t>
              </a:r>
            </a:p>
            <a:p>
              <a:pPr lvl="1">
                <a:spcAft>
                  <a:spcPts val="600"/>
                </a:spcAft>
              </a:pPr>
              <a:r>
                <a:rPr lang="en-GB" sz="1600" dirty="0"/>
                <a:t>Base for delivery (delivery vehicle can pick-up food at the location to deliver to customers)</a:t>
              </a:r>
            </a:p>
          </p:txBody>
        </p:sp>
        <p:sp>
          <p:nvSpPr>
            <p:cNvPr id="22" name="Oval 21">
              <a:extLst>
                <a:ext uri="{FF2B5EF4-FFF2-40B4-BE49-F238E27FC236}">
                  <a16:creationId xmlns:a16="http://schemas.microsoft.com/office/drawing/2014/main" id="{584D864D-F509-2591-A97F-A9FEFAE0F139}"/>
                </a:ext>
              </a:extLst>
            </p:cNvPr>
            <p:cNvSpPr/>
            <p:nvPr/>
          </p:nvSpPr>
          <p:spPr>
            <a:xfrm>
              <a:off x="997624" y="3429000"/>
              <a:ext cx="535398" cy="5353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30" name="Graphic 29" descr="Marker with solid fill">
              <a:extLst>
                <a:ext uri="{FF2B5EF4-FFF2-40B4-BE49-F238E27FC236}">
                  <a16:creationId xmlns:a16="http://schemas.microsoft.com/office/drawing/2014/main" id="{A3F2316C-8F1B-AB6D-3A97-FB91BB3E1D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2856" y="3433954"/>
              <a:ext cx="516156" cy="516156"/>
            </a:xfrm>
            <a:prstGeom prst="rect">
              <a:avLst/>
            </a:prstGeom>
          </p:spPr>
        </p:pic>
      </p:grpSp>
      <p:grpSp>
        <p:nvGrpSpPr>
          <p:cNvPr id="36" name="Group 35">
            <a:extLst>
              <a:ext uri="{FF2B5EF4-FFF2-40B4-BE49-F238E27FC236}">
                <a16:creationId xmlns:a16="http://schemas.microsoft.com/office/drawing/2014/main" id="{04E4C64A-BB2B-398F-7C43-6E8DE813299B}"/>
              </a:ext>
            </a:extLst>
          </p:cNvPr>
          <p:cNvGrpSpPr/>
          <p:nvPr/>
        </p:nvGrpSpPr>
        <p:grpSpPr>
          <a:xfrm>
            <a:off x="997624" y="5149526"/>
            <a:ext cx="9746576" cy="535398"/>
            <a:chOff x="997624" y="4742786"/>
            <a:chExt cx="9746576" cy="535398"/>
          </a:xfrm>
        </p:grpSpPr>
        <p:sp>
          <p:nvSpPr>
            <p:cNvPr id="18" name="Content Placeholder 2">
              <a:extLst>
                <a:ext uri="{FF2B5EF4-FFF2-40B4-BE49-F238E27FC236}">
                  <a16:creationId xmlns:a16="http://schemas.microsoft.com/office/drawing/2014/main" id="{8EA256D1-43C4-3875-CE37-3EDB95F13679}"/>
                </a:ext>
              </a:extLst>
            </p:cNvPr>
            <p:cNvSpPr txBox="1">
              <a:spLocks/>
            </p:cNvSpPr>
            <p:nvPr/>
          </p:nvSpPr>
          <p:spPr>
            <a:xfrm>
              <a:off x="1431234" y="4821642"/>
              <a:ext cx="9312966" cy="313932"/>
            </a:xfrm>
            <a:prstGeom prst="rect">
              <a:avLst/>
            </a:prstGeom>
          </p:spPr>
          <p:txBody>
            <a:bodyPr wrap="square">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spcAft>
                  <a:spcPts val="600"/>
                </a:spcAft>
              </a:pPr>
              <a:r>
                <a:rPr lang="en-GB" sz="1600" b="1" dirty="0"/>
                <a:t>Delivery drones and robots have a limited delivery range of 1 mile</a:t>
              </a:r>
            </a:p>
          </p:txBody>
        </p:sp>
        <p:sp>
          <p:nvSpPr>
            <p:cNvPr id="23" name="Oval 22">
              <a:extLst>
                <a:ext uri="{FF2B5EF4-FFF2-40B4-BE49-F238E27FC236}">
                  <a16:creationId xmlns:a16="http://schemas.microsoft.com/office/drawing/2014/main" id="{55953BA8-0D03-69C6-2015-D429B352511E}"/>
                </a:ext>
              </a:extLst>
            </p:cNvPr>
            <p:cNvSpPr/>
            <p:nvPr/>
          </p:nvSpPr>
          <p:spPr>
            <a:xfrm>
              <a:off x="997624" y="4742786"/>
              <a:ext cx="535398" cy="5353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32" name="Graphic 31" descr="Robot with solid fill">
              <a:extLst>
                <a:ext uri="{FF2B5EF4-FFF2-40B4-BE49-F238E27FC236}">
                  <a16:creationId xmlns:a16="http://schemas.microsoft.com/office/drawing/2014/main" id="{84A302B2-0A2B-9033-E4BD-CD692C785E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2793" y="4769100"/>
              <a:ext cx="469232" cy="469232"/>
            </a:xfrm>
            <a:prstGeom prst="rect">
              <a:avLst/>
            </a:prstGeom>
          </p:spPr>
        </p:pic>
      </p:grpSp>
      <p:grpSp>
        <p:nvGrpSpPr>
          <p:cNvPr id="35" name="Group 34">
            <a:extLst>
              <a:ext uri="{FF2B5EF4-FFF2-40B4-BE49-F238E27FC236}">
                <a16:creationId xmlns:a16="http://schemas.microsoft.com/office/drawing/2014/main" id="{99065189-340E-7289-36D9-21D9BF749FBE}"/>
              </a:ext>
            </a:extLst>
          </p:cNvPr>
          <p:cNvGrpSpPr/>
          <p:nvPr/>
        </p:nvGrpSpPr>
        <p:grpSpPr>
          <a:xfrm>
            <a:off x="997624" y="5810763"/>
            <a:ext cx="9746576" cy="535398"/>
            <a:chOff x="997624" y="5356191"/>
            <a:chExt cx="9746576" cy="535398"/>
          </a:xfrm>
        </p:grpSpPr>
        <p:sp>
          <p:nvSpPr>
            <p:cNvPr id="19" name="Content Placeholder 2">
              <a:extLst>
                <a:ext uri="{FF2B5EF4-FFF2-40B4-BE49-F238E27FC236}">
                  <a16:creationId xmlns:a16="http://schemas.microsoft.com/office/drawing/2014/main" id="{C9D97F36-3B68-D1E5-E563-3B1F37D5D266}"/>
                </a:ext>
              </a:extLst>
            </p:cNvPr>
            <p:cNvSpPr txBox="1">
              <a:spLocks/>
            </p:cNvSpPr>
            <p:nvPr/>
          </p:nvSpPr>
          <p:spPr>
            <a:xfrm>
              <a:off x="1431234" y="5435047"/>
              <a:ext cx="9312966" cy="313932"/>
            </a:xfrm>
            <a:prstGeom prst="rect">
              <a:avLst/>
            </a:prstGeom>
          </p:spPr>
          <p:txBody>
            <a:bodyPr wrap="square">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spcAft>
                  <a:spcPts val="600"/>
                </a:spcAft>
              </a:pPr>
              <a:r>
                <a:rPr lang="en-GB" sz="1600" b="1" dirty="0"/>
                <a:t>Each pickup location can only service customers within a 5-mile range</a:t>
              </a:r>
            </a:p>
          </p:txBody>
        </p:sp>
        <p:sp>
          <p:nvSpPr>
            <p:cNvPr id="24" name="Oval 23">
              <a:extLst>
                <a:ext uri="{FF2B5EF4-FFF2-40B4-BE49-F238E27FC236}">
                  <a16:creationId xmlns:a16="http://schemas.microsoft.com/office/drawing/2014/main" id="{8357BD3E-4A7A-36CB-D101-69E0463602A9}"/>
                </a:ext>
              </a:extLst>
            </p:cNvPr>
            <p:cNvSpPr/>
            <p:nvPr/>
          </p:nvSpPr>
          <p:spPr>
            <a:xfrm>
              <a:off x="997624" y="5356191"/>
              <a:ext cx="535398" cy="5353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34" name="Graphic 33" descr="Route (Two Pins With A Path) outline">
              <a:extLst>
                <a:ext uri="{FF2B5EF4-FFF2-40B4-BE49-F238E27FC236}">
                  <a16:creationId xmlns:a16="http://schemas.microsoft.com/office/drawing/2014/main" id="{A705E9D0-8FCE-66D4-0A47-2A7C8B172F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1426" y="5431979"/>
              <a:ext cx="387795" cy="387795"/>
            </a:xfrm>
            <a:prstGeom prst="rect">
              <a:avLst/>
            </a:prstGeom>
          </p:spPr>
        </p:pic>
      </p:grpSp>
      <p:grpSp>
        <p:nvGrpSpPr>
          <p:cNvPr id="10" name="Group 9">
            <a:extLst>
              <a:ext uri="{FF2B5EF4-FFF2-40B4-BE49-F238E27FC236}">
                <a16:creationId xmlns:a16="http://schemas.microsoft.com/office/drawing/2014/main" id="{2E4A87D9-4292-6616-47C0-4564A3410DC6}"/>
              </a:ext>
            </a:extLst>
          </p:cNvPr>
          <p:cNvGrpSpPr/>
          <p:nvPr/>
        </p:nvGrpSpPr>
        <p:grpSpPr>
          <a:xfrm>
            <a:off x="997624" y="4488291"/>
            <a:ext cx="9746576" cy="535398"/>
            <a:chOff x="997624" y="4488291"/>
            <a:chExt cx="9746576" cy="535398"/>
          </a:xfrm>
        </p:grpSpPr>
        <p:grpSp>
          <p:nvGrpSpPr>
            <p:cNvPr id="3" name="Group 2">
              <a:extLst>
                <a:ext uri="{FF2B5EF4-FFF2-40B4-BE49-F238E27FC236}">
                  <a16:creationId xmlns:a16="http://schemas.microsoft.com/office/drawing/2014/main" id="{8EF1E038-76D9-DF97-97AE-B5B8977D0E3A}"/>
                </a:ext>
              </a:extLst>
            </p:cNvPr>
            <p:cNvGrpSpPr/>
            <p:nvPr/>
          </p:nvGrpSpPr>
          <p:grpSpPr>
            <a:xfrm>
              <a:off x="997624" y="4488291"/>
              <a:ext cx="9746576" cy="535398"/>
              <a:chOff x="997624" y="4742786"/>
              <a:chExt cx="9746576" cy="535398"/>
            </a:xfrm>
          </p:grpSpPr>
          <p:sp>
            <p:nvSpPr>
              <p:cNvPr id="4" name="Content Placeholder 2">
                <a:extLst>
                  <a:ext uri="{FF2B5EF4-FFF2-40B4-BE49-F238E27FC236}">
                    <a16:creationId xmlns:a16="http://schemas.microsoft.com/office/drawing/2014/main" id="{F96B52F7-D0F8-3511-6A82-AC49910651CF}"/>
                  </a:ext>
                </a:extLst>
              </p:cNvPr>
              <p:cNvSpPr txBox="1">
                <a:spLocks/>
              </p:cNvSpPr>
              <p:nvPr/>
            </p:nvSpPr>
            <p:spPr>
              <a:xfrm>
                <a:off x="1431234" y="4821642"/>
                <a:ext cx="9312966" cy="313932"/>
              </a:xfrm>
              <a:prstGeom prst="rect">
                <a:avLst/>
              </a:prstGeom>
            </p:spPr>
            <p:txBody>
              <a:bodyPr wrap="square">
                <a:sp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spcAft>
                    <a:spcPts val="600"/>
                  </a:spcAft>
                </a:pPr>
                <a:r>
                  <a:rPr lang="en-GB" sz="1600" b="1" dirty="0"/>
                  <a:t>AGM targets customers with higher incomes</a:t>
                </a:r>
              </a:p>
            </p:txBody>
          </p:sp>
          <p:sp>
            <p:nvSpPr>
              <p:cNvPr id="6" name="Oval 5">
                <a:extLst>
                  <a:ext uri="{FF2B5EF4-FFF2-40B4-BE49-F238E27FC236}">
                    <a16:creationId xmlns:a16="http://schemas.microsoft.com/office/drawing/2014/main" id="{FE12B58D-6CCC-941E-422D-AFA1AE58DC00}"/>
                  </a:ext>
                </a:extLst>
              </p:cNvPr>
              <p:cNvSpPr/>
              <p:nvPr/>
            </p:nvSpPr>
            <p:spPr>
              <a:xfrm>
                <a:off x="997624" y="4742786"/>
                <a:ext cx="535398" cy="5353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pic>
          <p:nvPicPr>
            <p:cNvPr id="9" name="Graphic 8" descr="Money outline">
              <a:extLst>
                <a:ext uri="{FF2B5EF4-FFF2-40B4-BE49-F238E27FC236}">
                  <a16:creationId xmlns:a16="http://schemas.microsoft.com/office/drawing/2014/main" id="{2A223484-0A29-423F-D49F-B4B25336F5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3463" y="4542964"/>
              <a:ext cx="387795" cy="387795"/>
            </a:xfrm>
            <a:prstGeom prst="rect">
              <a:avLst/>
            </a:prstGeom>
          </p:spPr>
        </p:pic>
      </p:grpSp>
    </p:spTree>
    <p:extLst>
      <p:ext uri="{BB962C8B-B14F-4D97-AF65-F5344CB8AC3E}">
        <p14:creationId xmlns:p14="http://schemas.microsoft.com/office/powerpoint/2010/main" val="305010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7" name="Straight Connector 56">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pinpointers pinned on a road">
            <a:extLst>
              <a:ext uri="{FF2B5EF4-FFF2-40B4-BE49-F238E27FC236}">
                <a16:creationId xmlns:a16="http://schemas.microsoft.com/office/drawing/2014/main" id="{D3FC5392-594B-F25B-CF4A-4B0A66148E3E}"/>
              </a:ext>
            </a:extLst>
          </p:cNvPr>
          <p:cNvPicPr>
            <a:picLocks noChangeAspect="1"/>
          </p:cNvPicPr>
          <p:nvPr/>
        </p:nvPicPr>
        <p:blipFill rotWithShape="1">
          <a:blip r:embed="rId3"/>
          <a:srcRect t="1180" b="14550"/>
          <a:stretch/>
        </p:blipFill>
        <p:spPr>
          <a:xfrm>
            <a:off x="20" y="975"/>
            <a:ext cx="12191980" cy="6858000"/>
          </a:xfrm>
          <a:prstGeom prst="rect">
            <a:avLst/>
          </a:prstGeom>
        </p:spPr>
      </p:pic>
      <p:sp>
        <p:nvSpPr>
          <p:cNvPr id="61" name="Rectangle 6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846D0-E088-3277-9A13-B7CC4EB499B0}"/>
              </a:ext>
            </a:extLst>
          </p:cNvPr>
          <p:cNvSpPr>
            <a:spLocks noGrp="1"/>
          </p:cNvSpPr>
          <p:nvPr>
            <p:ph type="title"/>
          </p:nvPr>
        </p:nvSpPr>
        <p:spPr>
          <a:xfrm>
            <a:off x="4309349" y="3429000"/>
            <a:ext cx="7501651" cy="1090938"/>
          </a:xfrm>
        </p:spPr>
        <p:txBody>
          <a:bodyPr vert="horz" lIns="91440" tIns="45720" rIns="91440" bIns="45720" rtlCol="0" anchor="b">
            <a:normAutofit/>
          </a:bodyPr>
          <a:lstStyle/>
          <a:p>
            <a:r>
              <a:rPr lang="en-US" sz="3900" kern="1200" cap="all" spc="200" baseline="0" dirty="0">
                <a:solidFill>
                  <a:srgbClr val="FFFFFF"/>
                </a:solidFill>
                <a:latin typeface="+mj-lt"/>
                <a:ea typeface="+mj-ea"/>
                <a:cs typeface="+mj-cs"/>
              </a:rPr>
              <a:t>Should AGM expand its footprint of pickup locations?</a:t>
            </a:r>
          </a:p>
        </p:txBody>
      </p:sp>
      <p:cxnSp>
        <p:nvCxnSpPr>
          <p:cNvPr id="63" name="Straight Connector 6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5D4C"/>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423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3145-8296-BBCE-3A7A-3DD10B107524}"/>
              </a:ext>
            </a:extLst>
          </p:cNvPr>
          <p:cNvSpPr>
            <a:spLocks noGrp="1"/>
          </p:cNvSpPr>
          <p:nvPr>
            <p:ph type="title"/>
          </p:nvPr>
        </p:nvSpPr>
        <p:spPr/>
        <p:txBody>
          <a:bodyPr>
            <a:noAutofit/>
          </a:bodyPr>
          <a:lstStyle/>
          <a:p>
            <a:r>
              <a:rPr lang="en-US" dirty="0"/>
              <a:t>AGM will need to expand its pickup locations if it is to reach a larger proportion of the addressable population</a:t>
            </a:r>
          </a:p>
        </p:txBody>
      </p:sp>
      <p:sp>
        <p:nvSpPr>
          <p:cNvPr id="5" name="Oval 4">
            <a:extLst>
              <a:ext uri="{FF2B5EF4-FFF2-40B4-BE49-F238E27FC236}">
                <a16:creationId xmlns:a16="http://schemas.microsoft.com/office/drawing/2014/main" id="{EE618F38-B650-B66B-89FE-9F98D73A93FA}"/>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10" name="Slide Number Placeholder 7">
            <a:extLst>
              <a:ext uri="{FF2B5EF4-FFF2-40B4-BE49-F238E27FC236}">
                <a16:creationId xmlns:a16="http://schemas.microsoft.com/office/drawing/2014/main" id="{45B1A395-29AC-39FE-570E-3959EC2A5529}"/>
              </a:ext>
            </a:extLst>
          </p:cNvPr>
          <p:cNvSpPr>
            <a:spLocks noGrp="1"/>
          </p:cNvSpPr>
          <p:nvPr>
            <p:ph type="sldNum" sz="quarter" idx="12"/>
          </p:nvPr>
        </p:nvSpPr>
        <p:spPr>
          <a:xfrm>
            <a:off x="10837333" y="6470704"/>
            <a:ext cx="973667" cy="274320"/>
          </a:xfrm>
        </p:spPr>
        <p:txBody>
          <a:bodyPr/>
          <a:lstStyle/>
          <a:p>
            <a:fld id="{4FAB73BC-B049-4115-A692-8D63A059BFB8}" type="slidenum">
              <a:rPr lang="en-US" smtClean="0"/>
              <a:t>6</a:t>
            </a:fld>
            <a:endParaRPr lang="en-US" dirty="0"/>
          </a:p>
        </p:txBody>
      </p:sp>
      <p:grpSp>
        <p:nvGrpSpPr>
          <p:cNvPr id="6" name="Group 5">
            <a:extLst>
              <a:ext uri="{FF2B5EF4-FFF2-40B4-BE49-F238E27FC236}">
                <a16:creationId xmlns:a16="http://schemas.microsoft.com/office/drawing/2014/main" id="{D7040A59-D2C3-60B1-D3A7-700B6231E18A}"/>
              </a:ext>
            </a:extLst>
          </p:cNvPr>
          <p:cNvGrpSpPr/>
          <p:nvPr/>
        </p:nvGrpSpPr>
        <p:grpSpPr>
          <a:xfrm>
            <a:off x="848391" y="2460641"/>
            <a:ext cx="10495219" cy="4065553"/>
            <a:chOff x="1511592" y="2658929"/>
            <a:chExt cx="9168817" cy="3516577"/>
          </a:xfrm>
        </p:grpSpPr>
        <p:pic>
          <p:nvPicPr>
            <p:cNvPr id="19" name="Picture 18">
              <a:extLst>
                <a:ext uri="{FF2B5EF4-FFF2-40B4-BE49-F238E27FC236}">
                  <a16:creationId xmlns:a16="http://schemas.microsoft.com/office/drawing/2014/main" id="{946EA9EA-BD49-44CD-8B06-D30374416A43}"/>
                </a:ext>
              </a:extLst>
            </p:cNvPr>
            <p:cNvPicPr>
              <a:picLocks noChangeAspect="1"/>
            </p:cNvPicPr>
            <p:nvPr/>
          </p:nvPicPr>
          <p:blipFill>
            <a:blip r:embed="rId3"/>
            <a:stretch>
              <a:fillRect/>
            </a:stretch>
          </p:blipFill>
          <p:spPr>
            <a:xfrm>
              <a:off x="7313894" y="2956196"/>
              <a:ext cx="2767355" cy="3018099"/>
            </a:xfrm>
            <a:prstGeom prst="rect">
              <a:avLst/>
            </a:prstGeom>
          </p:spPr>
        </p:pic>
        <p:grpSp>
          <p:nvGrpSpPr>
            <p:cNvPr id="11" name="Group 10">
              <a:extLst>
                <a:ext uri="{FF2B5EF4-FFF2-40B4-BE49-F238E27FC236}">
                  <a16:creationId xmlns:a16="http://schemas.microsoft.com/office/drawing/2014/main" id="{33574C3F-EA33-E39C-55C1-FA52C6676CD8}"/>
                </a:ext>
              </a:extLst>
            </p:cNvPr>
            <p:cNvGrpSpPr/>
            <p:nvPr/>
          </p:nvGrpSpPr>
          <p:grpSpPr>
            <a:xfrm>
              <a:off x="1511592" y="2977791"/>
              <a:ext cx="5037998" cy="3197715"/>
              <a:chOff x="916058" y="2521766"/>
              <a:chExt cx="5541798" cy="3869236"/>
            </a:xfrm>
          </p:grpSpPr>
          <p:pic>
            <p:nvPicPr>
              <p:cNvPr id="1034" name="Picture 10">
                <a:extLst>
                  <a:ext uri="{FF2B5EF4-FFF2-40B4-BE49-F238E27FC236}">
                    <a16:creationId xmlns:a16="http://schemas.microsoft.com/office/drawing/2014/main" id="{855BDE39-5490-41BA-95FB-1B5DB95CA4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21"/>
              <a:stretch/>
            </p:blipFill>
            <p:spPr bwMode="auto">
              <a:xfrm>
                <a:off x="916058" y="2521766"/>
                <a:ext cx="5541798" cy="386923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88DDF015-B789-4FF8-91AB-157CF562B82F}"/>
                  </a:ext>
                </a:extLst>
              </p:cNvPr>
              <p:cNvSpPr txBox="1">
                <a:spLocks/>
              </p:cNvSpPr>
              <p:nvPr/>
            </p:nvSpPr>
            <p:spPr>
              <a:xfrm>
                <a:off x="3039054" y="5016251"/>
                <a:ext cx="2527176" cy="135368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3600" kern="1200" cap="all" spc="100" baseline="0">
                    <a:solidFill>
                      <a:schemeClr val="tx1">
                        <a:lumMod val="95000"/>
                        <a:lumOff val="5000"/>
                      </a:schemeClr>
                    </a:solidFill>
                    <a:latin typeface="+mj-lt"/>
                    <a:ea typeface="+mj-ea"/>
                    <a:cs typeface="+mj-cs"/>
                  </a:defRPr>
                </a:lvl1pPr>
              </a:lstStyle>
              <a:p>
                <a:r>
                  <a:rPr lang="en-US" sz="1400" dirty="0"/>
                  <a:t>Only 8.3% of the Addressable population is within a 5-mile range of the Berkeley store</a:t>
                </a:r>
              </a:p>
            </p:txBody>
          </p:sp>
          <p:cxnSp>
            <p:nvCxnSpPr>
              <p:cNvPr id="12" name="Straight Arrow Connector 11">
                <a:extLst>
                  <a:ext uri="{FF2B5EF4-FFF2-40B4-BE49-F238E27FC236}">
                    <a16:creationId xmlns:a16="http://schemas.microsoft.com/office/drawing/2014/main" id="{8C45399E-2690-4694-B6B2-2AB2C76243C9}"/>
                  </a:ext>
                </a:extLst>
              </p:cNvPr>
              <p:cNvCxnSpPr>
                <a:cxnSpLocks/>
                <a:stCxn id="16" idx="1"/>
              </p:cNvCxnSpPr>
              <p:nvPr/>
            </p:nvCxnSpPr>
            <p:spPr>
              <a:xfrm flipH="1" flipV="1">
                <a:off x="2245317" y="5633024"/>
                <a:ext cx="793737" cy="60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D5ABC20-D9F6-3C84-8B46-1027560AC725}"/>
                  </a:ext>
                </a:extLst>
              </p:cNvPr>
              <p:cNvCxnSpPr/>
              <p:nvPr/>
            </p:nvCxnSpPr>
            <p:spPr>
              <a:xfrm>
                <a:off x="2198318" y="5633024"/>
                <a:ext cx="0" cy="43298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1620FA-B517-D8C1-E888-5ED63216B402}"/>
                  </a:ext>
                </a:extLst>
              </p:cNvPr>
              <p:cNvCxnSpPr>
                <a:cxnSpLocks/>
              </p:cNvCxnSpPr>
              <p:nvPr/>
            </p:nvCxnSpPr>
            <p:spPr>
              <a:xfrm flipH="1">
                <a:off x="1572016" y="5633024"/>
                <a:ext cx="626302"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154798A7-FA67-1A00-1ADD-30538FEC6785}"/>
                </a:ext>
              </a:extLst>
            </p:cNvPr>
            <p:cNvSpPr txBox="1"/>
            <p:nvPr/>
          </p:nvSpPr>
          <p:spPr>
            <a:xfrm>
              <a:off x="1708832" y="2658929"/>
              <a:ext cx="5187486" cy="307777"/>
            </a:xfrm>
            <a:prstGeom prst="rect">
              <a:avLst/>
            </a:prstGeom>
            <a:noFill/>
          </p:spPr>
          <p:txBody>
            <a:bodyPr wrap="square" rtlCol="0">
              <a:spAutoFit/>
            </a:bodyPr>
            <a:lstStyle/>
            <a:p>
              <a:r>
                <a:rPr lang="en-US" sz="1400" b="1" dirty="0"/>
                <a:t>Addressable Population by Distance from Berkeley Store</a:t>
              </a:r>
            </a:p>
          </p:txBody>
        </p:sp>
        <p:sp>
          <p:nvSpPr>
            <p:cNvPr id="14" name="TextBox 13">
              <a:extLst>
                <a:ext uri="{FF2B5EF4-FFF2-40B4-BE49-F238E27FC236}">
                  <a16:creationId xmlns:a16="http://schemas.microsoft.com/office/drawing/2014/main" id="{DA3362FF-5218-2E80-9FD6-460C81BC015B}"/>
                </a:ext>
              </a:extLst>
            </p:cNvPr>
            <p:cNvSpPr txBox="1"/>
            <p:nvPr/>
          </p:nvSpPr>
          <p:spPr>
            <a:xfrm>
              <a:off x="7243045" y="2670014"/>
              <a:ext cx="3437364" cy="307777"/>
            </a:xfrm>
            <a:prstGeom prst="rect">
              <a:avLst/>
            </a:prstGeom>
            <a:noFill/>
          </p:spPr>
          <p:txBody>
            <a:bodyPr wrap="square" rtlCol="0">
              <a:spAutoFit/>
            </a:bodyPr>
            <a:lstStyle/>
            <a:p>
              <a:r>
                <a:rPr lang="en-US" sz="1400" b="1" dirty="0"/>
                <a:t>Addressable Population by Zip Code</a:t>
              </a:r>
            </a:p>
          </p:txBody>
        </p:sp>
      </p:grpSp>
      <p:grpSp>
        <p:nvGrpSpPr>
          <p:cNvPr id="20" name="Group 19">
            <a:extLst>
              <a:ext uri="{FF2B5EF4-FFF2-40B4-BE49-F238E27FC236}">
                <a16:creationId xmlns:a16="http://schemas.microsoft.com/office/drawing/2014/main" id="{65B483FF-E9BA-604B-A4A6-D62EA42B054C}"/>
              </a:ext>
            </a:extLst>
          </p:cNvPr>
          <p:cNvGrpSpPr/>
          <p:nvPr/>
        </p:nvGrpSpPr>
        <p:grpSpPr>
          <a:xfrm>
            <a:off x="7458512" y="6347593"/>
            <a:ext cx="3241685" cy="246221"/>
            <a:chOff x="7047851" y="6221980"/>
            <a:chExt cx="3446501" cy="246221"/>
          </a:xfrm>
        </p:grpSpPr>
        <p:sp>
          <p:nvSpPr>
            <p:cNvPr id="15" name="Rectangle 14">
              <a:extLst>
                <a:ext uri="{FF2B5EF4-FFF2-40B4-BE49-F238E27FC236}">
                  <a16:creationId xmlns:a16="http://schemas.microsoft.com/office/drawing/2014/main" id="{C53A62F2-88EB-37B1-6D98-DD04F04F33ED}"/>
                </a:ext>
              </a:extLst>
            </p:cNvPr>
            <p:cNvSpPr/>
            <p:nvPr/>
          </p:nvSpPr>
          <p:spPr>
            <a:xfrm>
              <a:off x="7093378" y="6257493"/>
              <a:ext cx="3348500" cy="175197"/>
            </a:xfrm>
            <a:prstGeom prst="rect">
              <a:avLst/>
            </a:prstGeom>
            <a:gradFill flip="none" rotWithShape="1">
              <a:gsLst>
                <a:gs pos="50000">
                  <a:srgbClr val="FFFF00"/>
                </a:gs>
                <a:gs pos="0">
                  <a:srgbClr val="92D050"/>
                </a:gs>
                <a:gs pos="100000">
                  <a:srgbClr val="C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0A4C6C-3404-9B1D-4A54-4B7CD711C734}"/>
                </a:ext>
              </a:extLst>
            </p:cNvPr>
            <p:cNvSpPr txBox="1"/>
            <p:nvPr/>
          </p:nvSpPr>
          <p:spPr>
            <a:xfrm>
              <a:off x="7047851" y="6221980"/>
              <a:ext cx="407484" cy="246221"/>
            </a:xfrm>
            <a:prstGeom prst="rect">
              <a:avLst/>
            </a:prstGeom>
            <a:noFill/>
          </p:spPr>
          <p:txBody>
            <a:bodyPr wrap="none" rtlCol="0">
              <a:spAutoFit/>
            </a:bodyPr>
            <a:lstStyle/>
            <a:p>
              <a:r>
                <a:rPr lang="en-US" sz="1000" b="1" dirty="0">
                  <a:solidFill>
                    <a:schemeClr val="bg1"/>
                  </a:solidFill>
                </a:rPr>
                <a:t>Low</a:t>
              </a:r>
            </a:p>
          </p:txBody>
        </p:sp>
        <p:sp>
          <p:nvSpPr>
            <p:cNvPr id="18" name="TextBox 17">
              <a:extLst>
                <a:ext uri="{FF2B5EF4-FFF2-40B4-BE49-F238E27FC236}">
                  <a16:creationId xmlns:a16="http://schemas.microsoft.com/office/drawing/2014/main" id="{0FD074EC-2FB7-30C0-0350-8401D7D4601D}"/>
                </a:ext>
              </a:extLst>
            </p:cNvPr>
            <p:cNvSpPr txBox="1"/>
            <p:nvPr/>
          </p:nvSpPr>
          <p:spPr>
            <a:xfrm>
              <a:off x="10059618" y="6221980"/>
              <a:ext cx="434734" cy="246221"/>
            </a:xfrm>
            <a:prstGeom prst="rect">
              <a:avLst/>
            </a:prstGeom>
            <a:noFill/>
          </p:spPr>
          <p:txBody>
            <a:bodyPr wrap="none" rtlCol="0">
              <a:spAutoFit/>
            </a:bodyPr>
            <a:lstStyle/>
            <a:p>
              <a:pPr algn="r"/>
              <a:r>
                <a:rPr lang="en-US" sz="1000" b="1" dirty="0">
                  <a:solidFill>
                    <a:schemeClr val="bg1"/>
                  </a:solidFill>
                </a:rPr>
                <a:t>High</a:t>
              </a:r>
            </a:p>
          </p:txBody>
        </p:sp>
      </p:grpSp>
      <p:sp>
        <p:nvSpPr>
          <p:cNvPr id="21" name="Rectangle 20">
            <a:extLst>
              <a:ext uri="{FF2B5EF4-FFF2-40B4-BE49-F238E27FC236}">
                <a16:creationId xmlns:a16="http://schemas.microsoft.com/office/drawing/2014/main" id="{F7D66A56-8A5C-4985-7A39-CF9EE3299918}"/>
              </a:ext>
            </a:extLst>
          </p:cNvPr>
          <p:cNvSpPr/>
          <p:nvPr/>
        </p:nvSpPr>
        <p:spPr>
          <a:xfrm>
            <a:off x="1114097" y="1899811"/>
            <a:ext cx="1367381" cy="5311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Addressable Population</a:t>
            </a:r>
          </a:p>
        </p:txBody>
      </p:sp>
      <p:sp>
        <p:nvSpPr>
          <p:cNvPr id="22" name="Rectangle 21">
            <a:extLst>
              <a:ext uri="{FF2B5EF4-FFF2-40B4-BE49-F238E27FC236}">
                <a16:creationId xmlns:a16="http://schemas.microsoft.com/office/drawing/2014/main" id="{32DC2F7E-D64E-5CE1-0DD1-D30DD154CD89}"/>
              </a:ext>
            </a:extLst>
          </p:cNvPr>
          <p:cNvSpPr/>
          <p:nvPr/>
        </p:nvSpPr>
        <p:spPr>
          <a:xfrm>
            <a:off x="2481478" y="1899811"/>
            <a:ext cx="8686394" cy="53118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Population living in zip codes that are within 5 miles of any station within the </a:t>
            </a:r>
            <a:r>
              <a:rPr lang="en-US" sz="1400" dirty="0" err="1">
                <a:solidFill>
                  <a:schemeClr val="tx1"/>
                </a:solidFill>
              </a:rPr>
              <a:t>stations.csv</a:t>
            </a:r>
            <a:r>
              <a:rPr lang="en-US" sz="1400" dirty="0">
                <a:solidFill>
                  <a:schemeClr val="tx1"/>
                </a:solidFill>
              </a:rPr>
              <a:t> dataset +</a:t>
            </a:r>
          </a:p>
          <a:p>
            <a:r>
              <a:rPr lang="en-US" sz="1400" dirty="0">
                <a:solidFill>
                  <a:schemeClr val="tx1"/>
                </a:solidFill>
              </a:rPr>
              <a:t>Population in zip codes with current AGM customers</a:t>
            </a:r>
          </a:p>
        </p:txBody>
      </p:sp>
      <p:sp>
        <p:nvSpPr>
          <p:cNvPr id="8" name="Left-right Arrow 7">
            <a:extLst>
              <a:ext uri="{FF2B5EF4-FFF2-40B4-BE49-F238E27FC236}">
                <a16:creationId xmlns:a16="http://schemas.microsoft.com/office/drawing/2014/main" id="{6C57F230-EFB4-3B5F-2DDF-83B8AD7BFB36}"/>
              </a:ext>
            </a:extLst>
          </p:cNvPr>
          <p:cNvSpPr/>
          <p:nvPr/>
        </p:nvSpPr>
        <p:spPr>
          <a:xfrm rot="20125124">
            <a:off x="8353217" y="4205442"/>
            <a:ext cx="414077" cy="18112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dirty="0"/>
              <a:t>~15m</a:t>
            </a:r>
          </a:p>
        </p:txBody>
      </p:sp>
    </p:spTree>
    <p:extLst>
      <p:ext uri="{BB962C8B-B14F-4D97-AF65-F5344CB8AC3E}">
        <p14:creationId xmlns:p14="http://schemas.microsoft.com/office/powerpoint/2010/main" val="423179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1" name="Straight Connector 50">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B1F4D06-1640-C973-C1F6-D9E493EC0968}"/>
              </a:ext>
            </a:extLst>
          </p:cNvPr>
          <p:cNvPicPr>
            <a:picLocks noChangeAspect="1"/>
          </p:cNvPicPr>
          <p:nvPr/>
        </p:nvPicPr>
        <p:blipFill rotWithShape="1">
          <a:blip r:embed="rId3"/>
          <a:srcRect/>
          <a:stretch/>
        </p:blipFill>
        <p:spPr>
          <a:xfrm>
            <a:off x="20" y="975"/>
            <a:ext cx="12191980" cy="6858000"/>
          </a:xfrm>
          <a:prstGeom prst="rect">
            <a:avLst/>
          </a:prstGeom>
        </p:spPr>
      </p:pic>
      <p:sp>
        <p:nvSpPr>
          <p:cNvPr id="55" name="Rectangle 5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846D0-E088-3277-9A13-B7CC4EB499B0}"/>
              </a:ext>
            </a:extLst>
          </p:cNvPr>
          <p:cNvSpPr>
            <a:spLocks noGrp="1"/>
          </p:cNvSpPr>
          <p:nvPr>
            <p:ph type="title"/>
          </p:nvPr>
        </p:nvSpPr>
        <p:spPr>
          <a:xfrm>
            <a:off x="4309349" y="3429000"/>
            <a:ext cx="7501651" cy="1090938"/>
          </a:xfrm>
        </p:spPr>
        <p:txBody>
          <a:bodyPr vert="horz" lIns="91440" tIns="45720" rIns="91440" bIns="45720" rtlCol="0" anchor="b">
            <a:normAutofit/>
          </a:bodyPr>
          <a:lstStyle/>
          <a:p>
            <a:r>
              <a:rPr lang="en-US" sz="3900" kern="1200" cap="all" spc="200" baseline="0" dirty="0">
                <a:solidFill>
                  <a:srgbClr val="FFFFFF"/>
                </a:solidFill>
                <a:latin typeface="+mj-lt"/>
                <a:ea typeface="+mj-ea"/>
                <a:cs typeface="+mj-cs"/>
              </a:rPr>
              <a:t>What transport options should AGM use for its delivery services?</a:t>
            </a:r>
          </a:p>
        </p:txBody>
      </p:sp>
      <p:cxnSp>
        <p:nvCxnSpPr>
          <p:cNvPr id="57" name="Straight Connector 5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EAC388"/>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975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DF57-D688-CBA3-823E-13DB57ED9BB1}"/>
              </a:ext>
            </a:extLst>
          </p:cNvPr>
          <p:cNvSpPr>
            <a:spLocks noGrp="1"/>
          </p:cNvSpPr>
          <p:nvPr>
            <p:ph type="title"/>
          </p:nvPr>
        </p:nvSpPr>
        <p:spPr/>
        <p:txBody>
          <a:bodyPr/>
          <a:lstStyle/>
          <a:p>
            <a:r>
              <a:rPr lang="en-US" dirty="0"/>
              <a:t>AGM will need a combination of long-range and last-mile transport for its delivery services</a:t>
            </a:r>
          </a:p>
        </p:txBody>
      </p:sp>
      <p:sp>
        <p:nvSpPr>
          <p:cNvPr id="8" name="Slide Number Placeholder 7">
            <a:extLst>
              <a:ext uri="{FF2B5EF4-FFF2-40B4-BE49-F238E27FC236}">
                <a16:creationId xmlns:a16="http://schemas.microsoft.com/office/drawing/2014/main" id="{5709CC8E-0834-9124-987B-F666AB5B2FE8}"/>
              </a:ext>
            </a:extLst>
          </p:cNvPr>
          <p:cNvSpPr>
            <a:spLocks noGrp="1"/>
          </p:cNvSpPr>
          <p:nvPr>
            <p:ph type="sldNum" sz="quarter" idx="12"/>
          </p:nvPr>
        </p:nvSpPr>
        <p:spPr/>
        <p:txBody>
          <a:bodyPr/>
          <a:lstStyle/>
          <a:p>
            <a:fld id="{4FAB73BC-B049-4115-A692-8D63A059BFB8}" type="slidenum">
              <a:rPr lang="en-US" smtClean="0"/>
              <a:t>8</a:t>
            </a:fld>
            <a:endParaRPr lang="en-US" dirty="0"/>
          </a:p>
        </p:txBody>
      </p:sp>
      <p:graphicFrame>
        <p:nvGraphicFramePr>
          <p:cNvPr id="4" name="Table 4">
            <a:extLst>
              <a:ext uri="{FF2B5EF4-FFF2-40B4-BE49-F238E27FC236}">
                <a16:creationId xmlns:a16="http://schemas.microsoft.com/office/drawing/2014/main" id="{B96CB636-89B3-EBC2-5A34-3AECF33B2ED0}"/>
              </a:ext>
            </a:extLst>
          </p:cNvPr>
          <p:cNvGraphicFramePr>
            <a:graphicFrameLocks noGrp="1"/>
          </p:cNvGraphicFramePr>
          <p:nvPr>
            <p:ph idx="4294967295"/>
            <p:extLst>
              <p:ext uri="{D42A27DB-BD31-4B8C-83A1-F6EECF244321}">
                <p14:modId xmlns:p14="http://schemas.microsoft.com/office/powerpoint/2010/main" val="3707466151"/>
              </p:ext>
            </p:extLst>
          </p:nvPr>
        </p:nvGraphicFramePr>
        <p:xfrm>
          <a:off x="1024128" y="2424113"/>
          <a:ext cx="7315230" cy="350278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286561501"/>
                    </a:ext>
                  </a:extLst>
                </a:gridCol>
                <a:gridCol w="1760662">
                  <a:extLst>
                    <a:ext uri="{9D8B030D-6E8A-4147-A177-3AD203B41FA5}">
                      <a16:colId xmlns:a16="http://schemas.microsoft.com/office/drawing/2014/main" val="2356872200"/>
                    </a:ext>
                  </a:extLst>
                </a:gridCol>
                <a:gridCol w="2548684">
                  <a:extLst>
                    <a:ext uri="{9D8B030D-6E8A-4147-A177-3AD203B41FA5}">
                      <a16:colId xmlns:a16="http://schemas.microsoft.com/office/drawing/2014/main" val="383283575"/>
                    </a:ext>
                  </a:extLst>
                </a:gridCol>
                <a:gridCol w="2548684">
                  <a:extLst>
                    <a:ext uri="{9D8B030D-6E8A-4147-A177-3AD203B41FA5}">
                      <a16:colId xmlns:a16="http://schemas.microsoft.com/office/drawing/2014/main" val="2476238289"/>
                    </a:ext>
                  </a:extLst>
                </a:gridCol>
              </a:tblGrid>
              <a:tr h="313325">
                <a:tc rowSpan="2" gridSpan="2">
                  <a:txBody>
                    <a:bodyPr/>
                    <a:lstStyle/>
                    <a:p>
                      <a:pPr algn="ctr"/>
                      <a:endParaRPr lang="en-US" sz="1400"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tc>
                <a:tc gridSpan="2">
                  <a:txBody>
                    <a:bodyPr/>
                    <a:lstStyle/>
                    <a:p>
                      <a:pPr algn="ctr"/>
                      <a:r>
                        <a:rPr lang="en-US" sz="1400" dirty="0">
                          <a:solidFill>
                            <a:schemeClr val="tx1"/>
                          </a:solidFill>
                        </a:rPr>
                        <a:t>Long-range Transport Options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1916084780"/>
                  </a:ext>
                </a:extLst>
              </a:tr>
              <a:tr h="313325">
                <a:tc gridSpan="2" vMerge="1">
                  <a:txBody>
                    <a:bodyPr/>
                    <a:lstStyle/>
                    <a:p>
                      <a:endParaRPr lang="en-US"/>
                    </a:p>
                  </a:txBody>
                  <a:tcPr/>
                </a:tc>
                <a:tc hMerge="1" vMerge="1">
                  <a:txBody>
                    <a:bodyPr/>
                    <a:lstStyle/>
                    <a:p>
                      <a:endParaRPr lang="en-US" dirty="0"/>
                    </a:p>
                  </a:txBody>
                  <a:tcPr/>
                </a:tc>
                <a:tc>
                  <a:txBody>
                    <a:bodyPr/>
                    <a:lstStyle/>
                    <a:p>
                      <a:pPr algn="ctr"/>
                      <a:r>
                        <a:rPr lang="en-US" sz="1400" b="1" dirty="0">
                          <a:solidFill>
                            <a:schemeClr val="bg1"/>
                          </a:solidFill>
                        </a:rPr>
                        <a:t>BART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dirty="0">
                          <a:solidFill>
                            <a:schemeClr val="bg1"/>
                          </a:solidFill>
                        </a:rPr>
                        <a:t>Delivery Vans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0964302"/>
                  </a:ext>
                </a:extLst>
              </a:tr>
              <a:tr h="958713">
                <a:tc rowSpan="3">
                  <a:txBody>
                    <a:bodyPr/>
                    <a:lstStyle/>
                    <a:p>
                      <a:pPr algn="ctr"/>
                      <a:r>
                        <a:rPr lang="en-US" sz="1400" b="1" dirty="0"/>
                        <a:t>Last-mile Transport Options</a:t>
                      </a:r>
                    </a:p>
                  </a:txBody>
                  <a:tcPr vert="vert27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chemeClr val="bg1"/>
                          </a:solidFill>
                        </a:rPr>
                        <a:t>Delivery Vans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dirty="0"/>
                        <a:t>BART +</a:t>
                      </a:r>
                    </a:p>
                    <a:p>
                      <a:pPr algn="ctr"/>
                      <a:r>
                        <a:rPr lang="en-US" sz="1400" dirty="0"/>
                        <a:t>delivery trucks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a:t>Delivery vans</a:t>
                      </a:r>
                    </a:p>
                    <a:p>
                      <a:pPr algn="ctr"/>
                      <a:r>
                        <a:rPr lang="en-US" sz="1400" dirty="0"/>
                        <a:t>only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9777019"/>
                  </a:ext>
                </a:extLst>
              </a:tr>
              <a:tr h="958713">
                <a:tc vMerge="1">
                  <a:txBody>
                    <a:bodyPr/>
                    <a:lstStyle/>
                    <a:p>
                      <a:endParaRPr lang="en-US" dirty="0"/>
                    </a:p>
                  </a:txBody>
                  <a:tcPr/>
                </a:tc>
                <a:tc>
                  <a:txBody>
                    <a:bodyPr/>
                    <a:lstStyle/>
                    <a:p>
                      <a:pPr algn="ctr"/>
                      <a:r>
                        <a:rPr lang="en-US" sz="1400" b="1" dirty="0">
                          <a:solidFill>
                            <a:schemeClr val="bg1"/>
                          </a:solidFill>
                        </a:rPr>
                        <a:t>Delivery Drones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dirty="0"/>
                        <a:t>BART +</a:t>
                      </a:r>
                    </a:p>
                    <a:p>
                      <a:pPr algn="ctr"/>
                      <a:r>
                        <a:rPr lang="en-US" sz="1400" dirty="0"/>
                        <a:t>delivery drones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a:t>Delivery vans +</a:t>
                      </a:r>
                    </a:p>
                    <a:p>
                      <a:pPr algn="ctr"/>
                      <a:r>
                        <a:rPr lang="en-US" sz="1400" dirty="0"/>
                        <a:t>drones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79813592"/>
                  </a:ext>
                </a:extLst>
              </a:tr>
              <a:tr h="958713">
                <a:tc vMerge="1">
                  <a:txBody>
                    <a:bodyPr/>
                    <a:lstStyle/>
                    <a:p>
                      <a:endParaRPr lang="en-US" dirty="0"/>
                    </a:p>
                  </a:txBody>
                  <a:tcPr/>
                </a:tc>
                <a:tc>
                  <a:txBody>
                    <a:bodyPr/>
                    <a:lstStyle/>
                    <a:p>
                      <a:pPr algn="ctr"/>
                      <a:r>
                        <a:rPr lang="en-US" sz="1400" b="1" dirty="0">
                          <a:solidFill>
                            <a:schemeClr val="bg1"/>
                          </a:solidFill>
                        </a:rPr>
                        <a:t>Delivery Robots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dirty="0"/>
                        <a:t>BART +</a:t>
                      </a:r>
                    </a:p>
                    <a:p>
                      <a:pPr algn="ctr"/>
                      <a:r>
                        <a:rPr lang="en-US" sz="1400" dirty="0"/>
                        <a:t>delivery robots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a:t>Delivery vans +</a:t>
                      </a:r>
                    </a:p>
                    <a:p>
                      <a:pPr algn="ctr"/>
                      <a:r>
                        <a:rPr lang="en-US" sz="1400" dirty="0"/>
                        <a:t>robots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1290802"/>
                  </a:ext>
                </a:extLst>
              </a:tr>
            </a:tbl>
          </a:graphicData>
        </a:graphic>
      </p:graphicFrame>
      <p:sp>
        <p:nvSpPr>
          <p:cNvPr id="5" name="Content Placeholder 2">
            <a:extLst>
              <a:ext uri="{FF2B5EF4-FFF2-40B4-BE49-F238E27FC236}">
                <a16:creationId xmlns:a16="http://schemas.microsoft.com/office/drawing/2014/main" id="{F9E2783E-2FB5-E7FC-32FA-C7B992123430}"/>
              </a:ext>
            </a:extLst>
          </p:cNvPr>
          <p:cNvSpPr txBox="1">
            <a:spLocks/>
          </p:cNvSpPr>
          <p:nvPr/>
        </p:nvSpPr>
        <p:spPr>
          <a:xfrm>
            <a:off x="8508733" y="2738518"/>
            <a:ext cx="2897204" cy="3188384"/>
          </a:xfrm>
          <a:prstGeom prst="rect">
            <a:avLst/>
          </a:prstGeom>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en-GB" sz="1400" dirty="0"/>
              <a:t>Delivery drones and robots are considered unfeasible long-range transport options due to limited range (1 mile)</a:t>
            </a:r>
          </a:p>
          <a:p>
            <a:pPr lvl="1"/>
            <a:endParaRPr lang="en-GB" sz="1400" dirty="0"/>
          </a:p>
          <a:p>
            <a:pPr lvl="1"/>
            <a:r>
              <a:rPr lang="en-GB" sz="1400" dirty="0"/>
              <a:t>If BART is used as a long-range transport option, last-mile transport options will be required for both:</a:t>
            </a:r>
          </a:p>
          <a:p>
            <a:pPr lvl="2"/>
            <a:r>
              <a:rPr lang="en-GB" sz="1000" dirty="0"/>
              <a:t>Delivery from kitchens to nearest BART station</a:t>
            </a:r>
          </a:p>
          <a:p>
            <a:pPr lvl="2"/>
            <a:r>
              <a:rPr lang="en-GB" sz="1000" dirty="0"/>
              <a:t>Delivery from BART stations to customer</a:t>
            </a:r>
          </a:p>
          <a:p>
            <a:pPr lvl="2"/>
            <a:endParaRPr lang="en-GB" sz="1000" dirty="0"/>
          </a:p>
          <a:p>
            <a:pPr lvl="1"/>
            <a:r>
              <a:rPr lang="en-GB" sz="1400" dirty="0"/>
              <a:t>We have not considered other options such as delivery bikes based on the prompt of the project</a:t>
            </a:r>
          </a:p>
        </p:txBody>
      </p:sp>
      <p:sp>
        <p:nvSpPr>
          <p:cNvPr id="6" name="TextBox 5">
            <a:extLst>
              <a:ext uri="{FF2B5EF4-FFF2-40B4-BE49-F238E27FC236}">
                <a16:creationId xmlns:a16="http://schemas.microsoft.com/office/drawing/2014/main" id="{D5C2B89B-0069-A1BB-79B2-0D96EFFFFA23}"/>
              </a:ext>
            </a:extLst>
          </p:cNvPr>
          <p:cNvSpPr txBox="1"/>
          <p:nvPr/>
        </p:nvSpPr>
        <p:spPr>
          <a:xfrm>
            <a:off x="1024128" y="2084832"/>
            <a:ext cx="2707408" cy="338554"/>
          </a:xfrm>
          <a:prstGeom prst="rect">
            <a:avLst/>
          </a:prstGeom>
          <a:noFill/>
        </p:spPr>
        <p:txBody>
          <a:bodyPr wrap="none" rtlCol="0">
            <a:spAutoFit/>
          </a:bodyPr>
          <a:lstStyle/>
          <a:p>
            <a:r>
              <a:rPr lang="en-US" sz="1600" b="1" dirty="0"/>
              <a:t>AGM Delivery Model Options</a:t>
            </a:r>
          </a:p>
        </p:txBody>
      </p:sp>
      <p:sp>
        <p:nvSpPr>
          <p:cNvPr id="7" name="Oval 6">
            <a:extLst>
              <a:ext uri="{FF2B5EF4-FFF2-40B4-BE49-F238E27FC236}">
                <a16:creationId xmlns:a16="http://schemas.microsoft.com/office/drawing/2014/main" id="{A556A6B8-B081-E74D-9AEB-EA559D210E76}"/>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Tree>
    <p:extLst>
      <p:ext uri="{BB962C8B-B14F-4D97-AF65-F5344CB8AC3E}">
        <p14:creationId xmlns:p14="http://schemas.microsoft.com/office/powerpoint/2010/main" val="216155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4180AA91-6092-D854-6679-5FF655F40364}"/>
              </a:ext>
            </a:extLst>
          </p:cNvPr>
          <p:cNvSpPr/>
          <p:nvPr/>
        </p:nvSpPr>
        <p:spPr>
          <a:xfrm>
            <a:off x="8639503" y="2336102"/>
            <a:ext cx="422516" cy="3499945"/>
          </a:xfrm>
          <a:custGeom>
            <a:avLst/>
            <a:gdLst>
              <a:gd name="connsiteX0" fmla="*/ 0 w 422516"/>
              <a:gd name="connsiteY0" fmla="*/ 2875630 h 3499945"/>
              <a:gd name="connsiteX1" fmla="*/ 0 w 422516"/>
              <a:gd name="connsiteY1" fmla="*/ 3499945 h 3499945"/>
              <a:gd name="connsiteX2" fmla="*/ 422516 w 422516"/>
              <a:gd name="connsiteY2" fmla="*/ 3499945 h 3499945"/>
              <a:gd name="connsiteX3" fmla="*/ 422516 w 422516"/>
              <a:gd name="connsiteY3" fmla="*/ 0 h 3499945"/>
              <a:gd name="connsiteX4" fmla="*/ 0 w 422516"/>
              <a:gd name="connsiteY4" fmla="*/ 2875630 h 3499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516" h="3499945">
                <a:moveTo>
                  <a:pt x="0" y="2875630"/>
                </a:moveTo>
                <a:lnTo>
                  <a:pt x="0" y="3499945"/>
                </a:lnTo>
                <a:lnTo>
                  <a:pt x="422516" y="3499945"/>
                </a:lnTo>
                <a:lnTo>
                  <a:pt x="422516" y="0"/>
                </a:lnTo>
                <a:lnTo>
                  <a:pt x="0" y="2875630"/>
                </a:lnTo>
                <a:close/>
              </a:path>
            </a:pathLst>
          </a:custGeom>
          <a:gradFill flip="none" rotWithShape="1">
            <a:gsLst>
              <a:gs pos="0">
                <a:schemeClr val="accent1">
                  <a:lumMod val="40000"/>
                  <a:lumOff val="6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CFE9F-9AB9-B217-3602-6D1457B99A33}"/>
              </a:ext>
            </a:extLst>
          </p:cNvPr>
          <p:cNvSpPr>
            <a:spLocks noGrp="1"/>
          </p:cNvSpPr>
          <p:nvPr>
            <p:ph type="title"/>
          </p:nvPr>
        </p:nvSpPr>
        <p:spPr>
          <a:xfrm>
            <a:off x="1024127" y="585216"/>
            <a:ext cx="9813205" cy="1499616"/>
          </a:xfrm>
        </p:spPr>
        <p:txBody>
          <a:bodyPr/>
          <a:lstStyle/>
          <a:p>
            <a:r>
              <a:rPr lang="en-US" dirty="0"/>
              <a:t>BART is the most suitable Long-range transport option given superior range, cost speed and environmental impact</a:t>
            </a:r>
          </a:p>
        </p:txBody>
      </p:sp>
      <p:sp>
        <p:nvSpPr>
          <p:cNvPr id="8" name="Text Placeholder 7">
            <a:extLst>
              <a:ext uri="{FF2B5EF4-FFF2-40B4-BE49-F238E27FC236}">
                <a16:creationId xmlns:a16="http://schemas.microsoft.com/office/drawing/2014/main" id="{25351480-6157-54C2-FEDC-A6A9BEEB8CF3}"/>
              </a:ext>
            </a:extLst>
          </p:cNvPr>
          <p:cNvSpPr>
            <a:spLocks noGrp="1"/>
          </p:cNvSpPr>
          <p:nvPr>
            <p:ph type="body" sz="quarter" idx="13"/>
          </p:nvPr>
        </p:nvSpPr>
        <p:spPr/>
        <p:txBody>
          <a:bodyPr/>
          <a:lstStyle/>
          <a:p>
            <a:r>
              <a:rPr lang="en-US" dirty="0"/>
              <a:t>Sources:	</a:t>
            </a:r>
            <a:r>
              <a:rPr lang="en-US" dirty="0">
                <a:hlinkClick r:id="rId3"/>
              </a:rPr>
              <a:t>bart.gov</a:t>
            </a:r>
            <a:r>
              <a:rPr lang="en-US" dirty="0"/>
              <a:t>; </a:t>
            </a:r>
            <a:r>
              <a:rPr lang="en-US" dirty="0">
                <a:hlinkClick r:id="rId4"/>
              </a:rPr>
              <a:t>San Francisco County Transportation Authority</a:t>
            </a:r>
            <a:r>
              <a:rPr lang="en-US" dirty="0"/>
              <a:t>; </a:t>
            </a:r>
            <a:r>
              <a:rPr lang="en-US" dirty="0">
                <a:hlinkClick r:id="rId5"/>
              </a:rPr>
              <a:t>Lu et al., (2015)</a:t>
            </a:r>
            <a:r>
              <a:rPr lang="en-US" dirty="0"/>
              <a:t>; </a:t>
            </a:r>
            <a:r>
              <a:rPr lang="en-US" dirty="0">
                <a:hlinkClick r:id="rId6"/>
              </a:rPr>
              <a:t>Caltrans DRISI (2014)</a:t>
            </a:r>
            <a:endParaRPr lang="en-US" dirty="0"/>
          </a:p>
        </p:txBody>
      </p:sp>
      <p:sp>
        <p:nvSpPr>
          <p:cNvPr id="4" name="Oval 3">
            <a:extLst>
              <a:ext uri="{FF2B5EF4-FFF2-40B4-BE49-F238E27FC236}">
                <a16:creationId xmlns:a16="http://schemas.microsoft.com/office/drawing/2014/main" id="{F327335F-9520-C4CD-45B9-BE56D4B8B7CA}"/>
              </a:ext>
            </a:extLst>
          </p:cNvPr>
          <p:cNvSpPr/>
          <p:nvPr/>
        </p:nvSpPr>
        <p:spPr>
          <a:xfrm>
            <a:off x="213891" y="1133898"/>
            <a:ext cx="402252" cy="4022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graphicFrame>
        <p:nvGraphicFramePr>
          <p:cNvPr id="5" name="Table 4">
            <a:extLst>
              <a:ext uri="{FF2B5EF4-FFF2-40B4-BE49-F238E27FC236}">
                <a16:creationId xmlns:a16="http://schemas.microsoft.com/office/drawing/2014/main" id="{69214F5C-ACD6-8F9D-AD35-0A70CE455A99}"/>
              </a:ext>
            </a:extLst>
          </p:cNvPr>
          <p:cNvGraphicFramePr>
            <a:graphicFrameLocks/>
          </p:cNvGraphicFramePr>
          <p:nvPr>
            <p:extLst>
              <p:ext uri="{D42A27DB-BD31-4B8C-83A1-F6EECF244321}">
                <p14:modId xmlns:p14="http://schemas.microsoft.com/office/powerpoint/2010/main" val="2423946974"/>
              </p:ext>
            </p:extLst>
          </p:nvPr>
        </p:nvGraphicFramePr>
        <p:xfrm>
          <a:off x="616143" y="1824441"/>
          <a:ext cx="8020198" cy="4012184"/>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3286561501"/>
                    </a:ext>
                  </a:extLst>
                </a:gridCol>
                <a:gridCol w="1439927">
                  <a:extLst>
                    <a:ext uri="{9D8B030D-6E8A-4147-A177-3AD203B41FA5}">
                      <a16:colId xmlns:a16="http://schemas.microsoft.com/office/drawing/2014/main" val="2356872200"/>
                    </a:ext>
                  </a:extLst>
                </a:gridCol>
                <a:gridCol w="208280">
                  <a:extLst>
                    <a:ext uri="{9D8B030D-6E8A-4147-A177-3AD203B41FA5}">
                      <a16:colId xmlns:a16="http://schemas.microsoft.com/office/drawing/2014/main" val="383283575"/>
                    </a:ext>
                  </a:extLst>
                </a:gridCol>
                <a:gridCol w="2907382">
                  <a:extLst>
                    <a:ext uri="{9D8B030D-6E8A-4147-A177-3AD203B41FA5}">
                      <a16:colId xmlns:a16="http://schemas.microsoft.com/office/drawing/2014/main" val="895718331"/>
                    </a:ext>
                  </a:extLst>
                </a:gridCol>
                <a:gridCol w="208280">
                  <a:extLst>
                    <a:ext uri="{9D8B030D-6E8A-4147-A177-3AD203B41FA5}">
                      <a16:colId xmlns:a16="http://schemas.microsoft.com/office/drawing/2014/main" val="2476238289"/>
                    </a:ext>
                  </a:extLst>
                </a:gridCol>
                <a:gridCol w="2890569">
                  <a:extLst>
                    <a:ext uri="{9D8B030D-6E8A-4147-A177-3AD203B41FA5}">
                      <a16:colId xmlns:a16="http://schemas.microsoft.com/office/drawing/2014/main" val="587767400"/>
                    </a:ext>
                  </a:extLst>
                </a:gridCol>
              </a:tblGrid>
              <a:tr h="293554">
                <a:tc rowSpan="2" gridSpan="2">
                  <a:txBody>
                    <a:bodyPr/>
                    <a:lstStyle/>
                    <a:p>
                      <a:pPr algn="ctr"/>
                      <a:endParaRPr lang="en-US" sz="1200" dirty="0"/>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US"/>
                    </a:p>
                  </a:txBody>
                  <a:tcPr/>
                </a:tc>
                <a:tc gridSpan="4">
                  <a:txBody>
                    <a:bodyPr/>
                    <a:lstStyle/>
                    <a:p>
                      <a:pPr algn="ctr"/>
                      <a:r>
                        <a:rPr lang="en-US" sz="1200" dirty="0">
                          <a:solidFill>
                            <a:schemeClr val="tx1"/>
                          </a:solidFill>
                        </a:rPr>
                        <a:t>Long-range Transport Options</a:t>
                      </a:r>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1916084780"/>
                  </a:ext>
                </a:extLst>
              </a:tr>
              <a:tr h="293554">
                <a:tc gridSpan="2" vMerge="1">
                  <a:txBody>
                    <a:bodyPr/>
                    <a:lstStyle/>
                    <a:p>
                      <a:endParaRPr lang="en-US"/>
                    </a:p>
                  </a:txBody>
                  <a:tcPr/>
                </a:tc>
                <a:tc hMerge="1" vMerge="1">
                  <a:txBody>
                    <a:bodyPr/>
                    <a:lstStyle/>
                    <a:p>
                      <a:endParaRPr lang="en-US" dirty="0"/>
                    </a:p>
                  </a:txBody>
                  <a:tcPr/>
                </a:tc>
                <a:tc gridSpan="2">
                  <a:txBody>
                    <a:bodyPr/>
                    <a:lstStyle/>
                    <a:p>
                      <a:pPr algn="ctr"/>
                      <a:r>
                        <a:rPr lang="en-US" sz="1200" b="1" dirty="0">
                          <a:solidFill>
                            <a:schemeClr val="bg1"/>
                          </a:solidFill>
                        </a:rPr>
                        <a:t>BART</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gridSpan="2">
                  <a:txBody>
                    <a:bodyPr/>
                    <a:lstStyle/>
                    <a:p>
                      <a:pPr algn="ctr"/>
                      <a:r>
                        <a:rPr lang="en-US" sz="1200" b="1" dirty="0">
                          <a:solidFill>
                            <a:schemeClr val="bg1"/>
                          </a:solidFill>
                        </a:rPr>
                        <a:t>Delivery Vans</a:t>
                      </a:r>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extLst>
                  <a:ext uri="{0D108BD9-81ED-4DB2-BD59-A6C34878D82A}">
                    <a16:rowId xmlns:a16="http://schemas.microsoft.com/office/drawing/2014/main" val="300964302"/>
                  </a:ext>
                </a:extLst>
              </a:tr>
              <a:tr h="536229">
                <a:tc rowSpan="6">
                  <a:txBody>
                    <a:bodyPr/>
                    <a:lstStyle/>
                    <a:p>
                      <a:pPr algn="ctr"/>
                      <a:r>
                        <a:rPr lang="en-US" sz="1200" b="1" dirty="0"/>
                        <a:t>Evaluation Criteria</a:t>
                      </a:r>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bg1"/>
                          </a:solidFill>
                        </a:rPr>
                        <a:t>Range</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200" dirty="0"/>
                        <a:t>131 miles</a:t>
                      </a:r>
                      <a:br>
                        <a:rPr lang="en-US" sz="1200" dirty="0"/>
                      </a:br>
                      <a:r>
                        <a:rPr lang="en-US" sz="1200" dirty="0"/>
                        <a:t>(total length of BART rapid transit lines)</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5 miles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(assuming Peak delivery range)</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9777019"/>
                  </a:ext>
                </a:extLst>
              </a:tr>
              <a:tr h="536229">
                <a:tc vMerge="1">
                  <a:txBody>
                    <a:bodyPr/>
                    <a:lstStyle/>
                    <a:p>
                      <a:endParaRPr lang="en-US"/>
                    </a:p>
                  </a:txBody>
                  <a:tcPr/>
                </a:tc>
                <a:tc>
                  <a:txBody>
                    <a:bodyPr/>
                    <a:lstStyle/>
                    <a:p>
                      <a:pPr algn="ctr"/>
                      <a:r>
                        <a:rPr lang="en-US" sz="1200" b="1" dirty="0">
                          <a:solidFill>
                            <a:schemeClr val="bg1"/>
                          </a:solidFill>
                        </a:rPr>
                        <a:t>Capacity</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200" dirty="0"/>
                        <a:t>Assumed to be larger given use of rail</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 2,000 </a:t>
                      </a:r>
                      <a:r>
                        <a:rPr lang="en-US" sz="1200" dirty="0" err="1"/>
                        <a:t>lbs</a:t>
                      </a:r>
                      <a:endParaRPr lang="en-US" sz="1200" dirty="0"/>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48708717"/>
                  </a:ext>
                </a:extLst>
              </a:tr>
              <a:tr h="536229">
                <a:tc vMerge="1">
                  <a:txBody>
                    <a:bodyPr/>
                    <a:lstStyle/>
                    <a:p>
                      <a:endParaRPr lang="en-US" dirty="0"/>
                    </a:p>
                  </a:txBody>
                  <a:tcPr>
                    <a:lnT w="12700" cap="flat" cmpd="sng" algn="ctr">
                      <a:solidFill>
                        <a:schemeClr val="bg1"/>
                      </a:solidFill>
                      <a:prstDash val="solid"/>
                      <a:round/>
                      <a:headEnd type="none" w="med" len="med"/>
                      <a:tailEnd type="none" w="med" len="med"/>
                    </a:lnT>
                  </a:tcPr>
                </a:tc>
                <a:tc>
                  <a:txBody>
                    <a:bodyPr/>
                    <a:lstStyle/>
                    <a:p>
                      <a:pPr algn="ctr"/>
                      <a:r>
                        <a:rPr lang="en-US" sz="1200" b="1" dirty="0">
                          <a:solidFill>
                            <a:schemeClr val="bg1"/>
                          </a:solidFill>
                        </a:rPr>
                        <a:t>Cost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Low costs as it is a public service</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Higher than BART due to taxes, tolls, fuel, and maintenance costs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79813592"/>
                  </a:ext>
                </a:extLst>
              </a:tr>
              <a:tr h="536229">
                <a:tc vMerge="1">
                  <a:txBody>
                    <a:bodyPr/>
                    <a:lstStyle/>
                    <a:p>
                      <a:endParaRPr lang="en-US" dirty="0"/>
                    </a:p>
                  </a:txBody>
                  <a:tcPr/>
                </a:tc>
                <a:tc>
                  <a:txBody>
                    <a:bodyPr/>
                    <a:lstStyle/>
                    <a:p>
                      <a:pPr algn="ctr"/>
                      <a:r>
                        <a:rPr lang="en-US" sz="1200" b="1" dirty="0">
                          <a:solidFill>
                            <a:schemeClr val="bg1"/>
                          </a:solidFill>
                        </a:rPr>
                        <a:t>Speed </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35 miles per hour</a:t>
                      </a:r>
                      <a:b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(with stops)</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15 – 20 miles per hour</a:t>
                      </a:r>
                      <a:b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(on arterial roads during rush hour)</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1290802"/>
                  </a:ext>
                </a:extLst>
              </a:tr>
              <a:tr h="624457">
                <a:tc vMerge="1">
                  <a:txBody>
                    <a:bodyPr/>
                    <a:lstStyle/>
                    <a:p>
                      <a:pPr algn="ctr"/>
                      <a:endParaRPr lang="en-US" sz="1600" b="1" dirty="0"/>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bg1"/>
                          </a:solidFill>
                        </a:rPr>
                        <a:t>Environmental</a:t>
                      </a:r>
                      <a:br>
                        <a:rPr lang="en-US" sz="1200" b="1" dirty="0">
                          <a:solidFill>
                            <a:schemeClr val="bg1"/>
                          </a:solidFill>
                        </a:rPr>
                      </a:br>
                      <a:r>
                        <a:rPr lang="en-US" sz="1200" b="1" dirty="0">
                          <a:solidFill>
                            <a:schemeClr val="bg1"/>
                          </a:solidFill>
                        </a:rPr>
                        <a:t>Impact</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BART system is electrically powered, with a large percentage of electricity generated from green energy</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High emissions (if gas-powered) /</a:t>
                      </a:r>
                      <a:br>
                        <a:rPr kumimoji="0" lang="en-US" sz="1200" b="0" i="0" u="none" strike="noStrike" kern="1200" cap="none" spc="0" normalizeH="0" baseline="0" noProof="0" dirty="0">
                          <a:ln>
                            <a:noFill/>
                          </a:ln>
                          <a:solidFill>
                            <a:prstClr val="black"/>
                          </a:solidFill>
                          <a:effectLst/>
                          <a:uLnTx/>
                          <a:uFillTx/>
                          <a:latin typeface="+mn-lt"/>
                          <a:ea typeface="+mn-ea"/>
                          <a:cs typeface="+mn-cs"/>
                        </a:rPr>
                      </a:br>
                      <a:r>
                        <a:rPr kumimoji="0" lang="en-US" sz="1200" b="0" i="0" u="none" strike="noStrike" kern="1200" cap="none" spc="0" normalizeH="0" baseline="0" noProof="0" dirty="0">
                          <a:ln>
                            <a:noFill/>
                          </a:ln>
                          <a:solidFill>
                            <a:prstClr val="black"/>
                          </a:solidFill>
                          <a:effectLst/>
                          <a:uLnTx/>
                          <a:uFillTx/>
                          <a:latin typeface="+mn-lt"/>
                          <a:ea typeface="+mn-ea"/>
                          <a:cs typeface="+mn-cs"/>
                        </a:rPr>
                        <a:t>Medium emissions (if electric)</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8766640"/>
                  </a:ext>
                </a:extLst>
              </a:tr>
              <a:tr h="624457">
                <a:tc vMerge="1">
                  <a:txBody>
                    <a:bodyPr/>
                    <a:lstStyle/>
                    <a:p>
                      <a:pPr algn="ctr"/>
                      <a:endParaRPr lang="en-US" sz="1600" b="1" dirty="0"/>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bg1"/>
                          </a:solidFill>
                        </a:rPr>
                        <a:t>Feasibility</a:t>
                      </a:r>
                    </a:p>
                  </a:txBody>
                  <a:tcPr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A Caltrans study demonstrated that it is feasible to use BART instead of trucks in and out of San Francisco and Oakland airports</a:t>
                      </a:r>
                    </a:p>
                  </a:txBody>
                  <a:tcPr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panose="020B0602020104020603"/>
                          <a:ea typeface="+mn-ea"/>
                          <a:cs typeface="+mn-cs"/>
                        </a:rPr>
                        <a:t>Commonly used. AGM already has delivery partners (e.g., Peak) that use vans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34243538"/>
                  </a:ext>
                </a:extLst>
              </a:tr>
            </a:tbl>
          </a:graphicData>
        </a:graphic>
      </p:graphicFrame>
      <p:graphicFrame>
        <p:nvGraphicFramePr>
          <p:cNvPr id="9" name="Table 9">
            <a:extLst>
              <a:ext uri="{FF2B5EF4-FFF2-40B4-BE49-F238E27FC236}">
                <a16:creationId xmlns:a16="http://schemas.microsoft.com/office/drawing/2014/main" id="{13132678-5F3C-34D7-38AD-131BD897ADD1}"/>
              </a:ext>
            </a:extLst>
          </p:cNvPr>
          <p:cNvGraphicFramePr>
            <a:graphicFrameLocks noGrp="1"/>
          </p:cNvGraphicFramePr>
          <p:nvPr>
            <p:extLst>
              <p:ext uri="{D42A27DB-BD31-4B8C-83A1-F6EECF244321}">
                <p14:modId xmlns:p14="http://schemas.microsoft.com/office/powerpoint/2010/main" val="721842204"/>
              </p:ext>
            </p:extLst>
          </p:nvPr>
        </p:nvGraphicFramePr>
        <p:xfrm>
          <a:off x="1357059" y="5967984"/>
          <a:ext cx="5228043" cy="259080"/>
        </p:xfrm>
        <a:graphic>
          <a:graphicData uri="http://schemas.openxmlformats.org/drawingml/2006/table">
            <a:tbl>
              <a:tblPr firstRow="1" bandRow="1">
                <a:tableStyleId>{5C22544A-7EE6-4342-B048-85BDC9FD1C3A}</a:tableStyleId>
              </a:tblPr>
              <a:tblGrid>
                <a:gridCol w="1040130">
                  <a:extLst>
                    <a:ext uri="{9D8B030D-6E8A-4147-A177-3AD203B41FA5}">
                      <a16:colId xmlns:a16="http://schemas.microsoft.com/office/drawing/2014/main" val="4219522702"/>
                    </a:ext>
                  </a:extLst>
                </a:gridCol>
                <a:gridCol w="1395971">
                  <a:extLst>
                    <a:ext uri="{9D8B030D-6E8A-4147-A177-3AD203B41FA5}">
                      <a16:colId xmlns:a16="http://schemas.microsoft.com/office/drawing/2014/main" val="3902480373"/>
                    </a:ext>
                  </a:extLst>
                </a:gridCol>
                <a:gridCol w="1395971">
                  <a:extLst>
                    <a:ext uri="{9D8B030D-6E8A-4147-A177-3AD203B41FA5}">
                      <a16:colId xmlns:a16="http://schemas.microsoft.com/office/drawing/2014/main" val="79226050"/>
                    </a:ext>
                  </a:extLst>
                </a:gridCol>
                <a:gridCol w="1395971">
                  <a:extLst>
                    <a:ext uri="{9D8B030D-6E8A-4147-A177-3AD203B41FA5}">
                      <a16:colId xmlns:a16="http://schemas.microsoft.com/office/drawing/2014/main" val="3750795221"/>
                    </a:ext>
                  </a:extLst>
                </a:gridCol>
              </a:tblGrid>
              <a:tr h="233235">
                <a:tc>
                  <a:txBody>
                    <a:bodyPr/>
                    <a:lstStyle/>
                    <a:p>
                      <a:pPr algn="r"/>
                      <a:r>
                        <a:rPr lang="en-US" sz="1100" dirty="0">
                          <a:solidFill>
                            <a:schemeClr val="tx1"/>
                          </a:solidFill>
                        </a:rPr>
                        <a:t>Attractiveness</a:t>
                      </a:r>
                    </a:p>
                  </a:txBody>
                  <a:tcPr>
                    <a:noFill/>
                  </a:tcPr>
                </a:tc>
                <a:tc>
                  <a:txBody>
                    <a:bodyPr/>
                    <a:lstStyle/>
                    <a:p>
                      <a:r>
                        <a:rPr lang="en-US" sz="1100" dirty="0"/>
                        <a:t>Low</a:t>
                      </a:r>
                    </a:p>
                  </a:txBody>
                  <a:tcPr>
                    <a:solidFill>
                      <a:srgbClr val="C00000"/>
                    </a:solidFill>
                  </a:tcPr>
                </a:tc>
                <a:tc>
                  <a:txBody>
                    <a:bodyPr/>
                    <a:lstStyle/>
                    <a:p>
                      <a:pPr algn="ctr"/>
                      <a:r>
                        <a:rPr lang="en-US" sz="1100" dirty="0"/>
                        <a:t>Medium</a:t>
                      </a:r>
                    </a:p>
                  </a:txBody>
                  <a:tcPr>
                    <a:solidFill>
                      <a:srgbClr val="FFC000"/>
                    </a:solidFill>
                  </a:tcPr>
                </a:tc>
                <a:tc>
                  <a:txBody>
                    <a:bodyPr/>
                    <a:lstStyle/>
                    <a:p>
                      <a:pPr algn="r"/>
                      <a:r>
                        <a:rPr lang="en-US" sz="1100" dirty="0"/>
                        <a:t>High</a:t>
                      </a:r>
                    </a:p>
                  </a:txBody>
                  <a:tcPr>
                    <a:solidFill>
                      <a:srgbClr val="00B050"/>
                    </a:solidFill>
                  </a:tcPr>
                </a:tc>
                <a:extLst>
                  <a:ext uri="{0D108BD9-81ED-4DB2-BD59-A6C34878D82A}">
                    <a16:rowId xmlns:a16="http://schemas.microsoft.com/office/drawing/2014/main" val="2760502827"/>
                  </a:ext>
                </a:extLst>
              </a:tr>
            </a:tbl>
          </a:graphicData>
        </a:graphic>
      </p:graphicFrame>
      <p:sp>
        <p:nvSpPr>
          <p:cNvPr id="21" name="Content Placeholder 2">
            <a:extLst>
              <a:ext uri="{FF2B5EF4-FFF2-40B4-BE49-F238E27FC236}">
                <a16:creationId xmlns:a16="http://schemas.microsoft.com/office/drawing/2014/main" id="{A3D47A6C-37D7-D934-59B8-004A35C237FB}"/>
              </a:ext>
            </a:extLst>
          </p:cNvPr>
          <p:cNvSpPr txBox="1">
            <a:spLocks/>
          </p:cNvSpPr>
          <p:nvPr/>
        </p:nvSpPr>
        <p:spPr>
          <a:xfrm>
            <a:off x="9049406" y="2279346"/>
            <a:ext cx="2356529" cy="3555009"/>
          </a:xfrm>
          <a:prstGeom prst="rect">
            <a:avLst/>
          </a:prstGeom>
          <a:solidFill>
            <a:schemeClr val="accent1">
              <a:lumMod val="20000"/>
              <a:lumOff val="80000"/>
            </a:schemeClr>
          </a:solidFill>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1600" dirty="0"/>
              <a:t>A 2014 </a:t>
            </a:r>
            <a:r>
              <a:rPr lang="en-GB" sz="1600" dirty="0" err="1"/>
              <a:t>CalTrans</a:t>
            </a:r>
            <a:r>
              <a:rPr lang="en-GB" sz="1600" dirty="0"/>
              <a:t> study found that there is scope to introduce freight services to BART:</a:t>
            </a:r>
            <a:endParaRPr lang="en-GB" sz="1200" dirty="0"/>
          </a:p>
          <a:p>
            <a:pPr lvl="1"/>
            <a:r>
              <a:rPr lang="en-GB" sz="1200" dirty="0"/>
              <a:t>For non-peak periods, slots for dedicated freight train insertions are available</a:t>
            </a:r>
          </a:p>
          <a:p>
            <a:pPr lvl="1"/>
            <a:r>
              <a:rPr lang="en-GB" sz="1200" dirty="0"/>
              <a:t>For peak hours in non-commute directions, some trains could be used consisting of mixed freight cars and empty passenger cars</a:t>
            </a:r>
          </a:p>
          <a:p>
            <a:pPr lvl="1"/>
            <a:r>
              <a:rPr lang="en-GB" sz="1200" dirty="0"/>
              <a:t>For peak periods in commute directions, the current schedule would need to be adjusted to accommodate freight trains</a:t>
            </a:r>
          </a:p>
          <a:p>
            <a:pPr lvl="1"/>
            <a:r>
              <a:rPr lang="en-GB" sz="1200" dirty="0"/>
              <a:t>Adopting modern train control systems could increase capacity of BART and open up more slots</a:t>
            </a:r>
          </a:p>
        </p:txBody>
      </p:sp>
      <p:sp>
        <p:nvSpPr>
          <p:cNvPr id="22" name="Rectangle 21">
            <a:extLst>
              <a:ext uri="{FF2B5EF4-FFF2-40B4-BE49-F238E27FC236}">
                <a16:creationId xmlns:a16="http://schemas.microsoft.com/office/drawing/2014/main" id="{E4CC68CF-A4B4-D7EC-0574-C6D71C44EC44}"/>
              </a:ext>
            </a:extLst>
          </p:cNvPr>
          <p:cNvSpPr/>
          <p:nvPr/>
        </p:nvSpPr>
        <p:spPr>
          <a:xfrm>
            <a:off x="2427889" y="5200812"/>
            <a:ext cx="6214758" cy="63523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7">
            <a:extLst>
              <a:ext uri="{FF2B5EF4-FFF2-40B4-BE49-F238E27FC236}">
                <a16:creationId xmlns:a16="http://schemas.microsoft.com/office/drawing/2014/main" id="{8E811192-C3DC-4D3C-DF33-51D97358FE79}"/>
              </a:ext>
            </a:extLst>
          </p:cNvPr>
          <p:cNvSpPr>
            <a:spLocks noGrp="1"/>
          </p:cNvSpPr>
          <p:nvPr>
            <p:ph type="sldNum" sz="quarter" idx="12"/>
          </p:nvPr>
        </p:nvSpPr>
        <p:spPr>
          <a:xfrm>
            <a:off x="10837333" y="6470704"/>
            <a:ext cx="973667" cy="274320"/>
          </a:xfrm>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395775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2554</TotalTime>
  <Words>4563</Words>
  <Application>Microsoft Macintosh PowerPoint</Application>
  <PresentationFormat>Widescreen</PresentationFormat>
  <Paragraphs>504</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Söhne</vt:lpstr>
      <vt:lpstr>Tw Cen MT</vt:lpstr>
      <vt:lpstr>Tw Cen MT Condensed</vt:lpstr>
      <vt:lpstr>Wingdings 3</vt:lpstr>
      <vt:lpstr>Integral</vt:lpstr>
      <vt:lpstr>AGM Growth Initiatives</vt:lpstr>
      <vt:lpstr>Context of the assignment</vt:lpstr>
      <vt:lpstr>We evaluated potential sources of growth for AGM by considering the following questions</vt:lpstr>
      <vt:lpstr>we have made the following assumptions to conduct our evaluation</vt:lpstr>
      <vt:lpstr>Should AGM expand its footprint of pickup locations?</vt:lpstr>
      <vt:lpstr>AGM will need to expand its pickup locations if it is to reach a larger proportion of the addressable population</vt:lpstr>
      <vt:lpstr>What transport options should AGM use for its delivery services?</vt:lpstr>
      <vt:lpstr>AGM will need a combination of long-range and last-mile transport for its delivery services</vt:lpstr>
      <vt:lpstr>BART is the most suitable Long-range transport option given superior range, cost speed and environmental impact</vt:lpstr>
      <vt:lpstr>Last-mile transport is needed as ~65% of the addressable population live beyond walking distance of BART stations</vt:lpstr>
      <vt:lpstr>we recommend using delivery vans for last-mile transport mainly due to range and feasibility concerns</vt:lpstr>
      <vt:lpstr>higher running costs of vans vs. to drones/ robots is offset by need for fewer pickup locations using vans</vt:lpstr>
      <vt:lpstr>What would be the optimal model for AGM’s future business?</vt:lpstr>
      <vt:lpstr>New pickup locations should be in BART stations due to ease of access, customer footfall and convenience</vt:lpstr>
      <vt:lpstr>We ranked the attractiveness of bart stations based on centrality, population and household income</vt:lpstr>
      <vt:lpstr>Based on our criteria, we identified nine most attractive stations and recommend a phased roll-out of these</vt:lpstr>
      <vt:lpstr>The nine target stations, when combined with delivery services would enable AGM to reach ~55% of the addressable population</vt:lpstr>
      <vt:lpstr>Locations of The nine target stations are spread out well across the Bay Area</vt:lpstr>
      <vt:lpstr>What is the role of technology in implementing AGM’s growth strategy?</vt:lpstr>
      <vt:lpstr>Neo4J, MongoDb and Redis each has a role in realizing AGM’s growth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Kong</dc:creator>
  <cp:lastModifiedBy>Gary Kong</cp:lastModifiedBy>
  <cp:revision>206</cp:revision>
  <cp:lastPrinted>2022-08-04T20:28:59Z</cp:lastPrinted>
  <dcterms:created xsi:type="dcterms:W3CDTF">2022-07-25T10:01:42Z</dcterms:created>
  <dcterms:modified xsi:type="dcterms:W3CDTF">2024-02-09T13:43:15Z</dcterms:modified>
</cp:coreProperties>
</file>